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7" r:id="rId2"/>
    <p:sldId id="295" r:id="rId3"/>
    <p:sldId id="303" r:id="rId4"/>
    <p:sldId id="298" r:id="rId5"/>
    <p:sldId id="299" r:id="rId6"/>
    <p:sldId id="297" r:id="rId7"/>
    <p:sldId id="302" r:id="rId8"/>
    <p:sldId id="259" r:id="rId9"/>
    <p:sldId id="323" r:id="rId10"/>
    <p:sldId id="307" r:id="rId11"/>
    <p:sldId id="319" r:id="rId12"/>
    <p:sldId id="320" r:id="rId13"/>
    <p:sldId id="324" r:id="rId14"/>
    <p:sldId id="274" r:id="rId15"/>
    <p:sldId id="293" r:id="rId16"/>
    <p:sldId id="317" r:id="rId17"/>
    <p:sldId id="326" r:id="rId18"/>
    <p:sldId id="315" r:id="rId19"/>
    <p:sldId id="284" r:id="rId20"/>
    <p:sldId id="285" r:id="rId21"/>
    <p:sldId id="304" r:id="rId22"/>
    <p:sldId id="321" r:id="rId23"/>
    <p:sldId id="291" r:id="rId24"/>
    <p:sldId id="327" r:id="rId25"/>
    <p:sldId id="328" r:id="rId26"/>
    <p:sldId id="329" r:id="rId27"/>
    <p:sldId id="312" r:id="rId28"/>
    <p:sldId id="330" r:id="rId29"/>
    <p:sldId id="294" r:id="rId30"/>
    <p:sldId id="292" r:id="rId31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FF8F8F"/>
    <a:srgbClr val="FF7171"/>
    <a:srgbClr val="FFFFFF"/>
    <a:srgbClr val="FF3399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495" autoAdjust="0"/>
    <p:restoredTop sz="93689" autoAdjust="0"/>
  </p:normalViewPr>
  <p:slideViewPr>
    <p:cSldViewPr>
      <p:cViewPr varScale="1">
        <p:scale>
          <a:sx n="99" d="100"/>
          <a:sy n="99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edinok\Desktop\Work_expertise\&#1057;&#1090;&#1072;&#1090;&#1080;&#1089;&#1090;&#1080;&#1082;&#1072;\&#1089;&#1090;&#1072;&#1090;&#1080;&#1089;&#1090;&#1080;&#1082;&#1072;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edinok\Desktop\Work_expertise\&#1057;&#1090;&#1072;&#1090;&#1080;&#1089;&#1090;&#1080;&#1082;&#1072;\&#1089;&#1090;&#1072;&#1090;&#1080;&#1089;&#1090;&#1080;&#1082;&#1072;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uk-UA"/>
            </a:pPr>
            <a:r>
              <a:rPr lang="uk-UA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ОБ'ЕКТІВ ЕКСПЕРТИЗИ  ЗА  КОНКУРСАМИ</a:t>
            </a:r>
          </a:p>
        </c:rich>
      </c:tx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16937031598538013"/>
          <c:y val="0.11209259259259259"/>
          <c:w val="0.78734096536974674"/>
          <c:h val="0.44459638378536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Лист1!$B$26:$H$26</c:f>
              <c:strCache>
                <c:ptCount val="7"/>
                <c:pt idx="0">
                  <c:v>Держзамовлення (0 грн.)</c:v>
                </c:pt>
                <c:pt idx="1">
                  <c:v>ДФФД (199,0 тис. грн.)</c:v>
                </c:pt>
                <c:pt idx="2">
                  <c:v>Міжнародні проекти 400,0 тис.грн.</c:v>
                </c:pt>
                <c:pt idx="3">
                  <c:v>Заключні звіти (150,0 тис.грн.)</c:v>
                </c:pt>
                <c:pt idx="4">
                  <c:v>Премія КМУ (0 грн.)</c:v>
                </c:pt>
                <c:pt idx="5">
                  <c:v>Нацнадбання (0 грн.)</c:v>
                </c:pt>
                <c:pt idx="6">
                  <c:v>Антарктида (49,5 тис.грн.)</c:v>
                </c:pt>
              </c:strCache>
            </c:strRef>
          </c:cat>
          <c:val>
            <c:numRef>
              <c:f>Лист1!$B$27:$H$27</c:f>
              <c:numCache>
                <c:formatCode>General</c:formatCode>
                <c:ptCount val="7"/>
                <c:pt idx="0">
                  <c:v>91</c:v>
                </c:pt>
                <c:pt idx="1">
                  <c:v>143</c:v>
                </c:pt>
                <c:pt idx="2">
                  <c:v>190</c:v>
                </c:pt>
                <c:pt idx="3">
                  <c:v>90</c:v>
                </c:pt>
                <c:pt idx="4">
                  <c:v>25</c:v>
                </c:pt>
                <c:pt idx="5">
                  <c:v>6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3-4C56-A0BA-7EAD8C83C9B8}"/>
            </c:ext>
          </c:extLst>
        </c:ser>
        <c:ser>
          <c:idx val="1"/>
          <c:order val="1"/>
          <c:tx>
            <c:strRef>
              <c:f>Лист1!$A$28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2.2554683131527028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63-4C56-A0BA-7EAD8C83C9B8}"/>
                </c:ext>
              </c:extLst>
            </c:dLbl>
            <c:dLbl>
              <c:idx val="2"/>
              <c:layout>
                <c:manualLayout>
                  <c:x val="1.544401544401572E-2"/>
                  <c:y val="3.54609929078014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63-4C56-A0BA-7EAD8C83C9B8}"/>
                </c:ext>
              </c:extLst>
            </c:dLbl>
            <c:dLbl>
              <c:idx val="6"/>
              <c:layout>
                <c:manualLayout>
                  <c:x val="1.25000013670167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63-4C56-A0BA-7EAD8C83C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Лист1!$B$26:$H$26</c:f>
              <c:strCache>
                <c:ptCount val="7"/>
                <c:pt idx="0">
                  <c:v>Держзамовлення (0 грн.)</c:v>
                </c:pt>
                <c:pt idx="1">
                  <c:v>ДФФД (199,0 тис. грн.)</c:v>
                </c:pt>
                <c:pt idx="2">
                  <c:v>Міжнародні проекти 400,0 тис.грн.</c:v>
                </c:pt>
                <c:pt idx="3">
                  <c:v>Заключні звіти (150,0 тис.грн.)</c:v>
                </c:pt>
                <c:pt idx="4">
                  <c:v>Премія КМУ (0 грн.)</c:v>
                </c:pt>
                <c:pt idx="5">
                  <c:v>Нацнадбання (0 грн.)</c:v>
                </c:pt>
                <c:pt idx="6">
                  <c:v>Антарктида (49,5 тис.грн.)</c:v>
                </c:pt>
              </c:strCache>
            </c:strRef>
          </c:cat>
          <c:val>
            <c:numRef>
              <c:f>Лист1!$B$28:$H$28</c:f>
              <c:numCache>
                <c:formatCode>General</c:formatCode>
                <c:ptCount val="7"/>
                <c:pt idx="0">
                  <c:v>0</c:v>
                </c:pt>
                <c:pt idx="1">
                  <c:v>127</c:v>
                </c:pt>
                <c:pt idx="2">
                  <c:v>380</c:v>
                </c:pt>
                <c:pt idx="3">
                  <c:v>30</c:v>
                </c:pt>
                <c:pt idx="4">
                  <c:v>20</c:v>
                </c:pt>
                <c:pt idx="5">
                  <c:v>0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63-4C56-A0BA-7EAD8C83C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68320"/>
        <c:axId val="131769856"/>
      </c:barChart>
      <c:catAx>
        <c:axId val="1317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uk-UA" sz="1800"/>
            </a:pPr>
            <a:endParaRPr lang="ru-RU"/>
          </a:p>
        </c:txPr>
        <c:crossAx val="131769856"/>
        <c:crosses val="autoZero"/>
        <c:auto val="1"/>
        <c:lblAlgn val="ctr"/>
        <c:lblOffset val="100"/>
        <c:noMultiLvlLbl val="0"/>
      </c:catAx>
      <c:valAx>
        <c:axId val="13176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31768320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89226387710672339"/>
          <c:y val="0.70057228063171206"/>
          <c:w val="8.6902787281582156E-2"/>
          <c:h val="9.8855365829012276E-2"/>
        </c:manualLayout>
      </c:layout>
      <c:overlay val="0"/>
      <c:txPr>
        <a:bodyPr/>
        <a:lstStyle/>
        <a:p>
          <a:pPr>
            <a:defRPr lang="uk-UA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Лист3!$A$53</c:f>
              <c:strCache>
                <c:ptCount val="1"/>
                <c:pt idx="0">
                  <c:v>Кількість експертиз</c:v>
                </c:pt>
              </c:strCache>
            </c:strRef>
          </c:tx>
          <c:spPr>
            <a:ln w="57150"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</c:spPr>
          </c:marker>
          <c:dPt>
            <c:idx val="4"/>
            <c:marker>
              <c:spPr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93E-4F64-84F8-15373508FA30}"/>
              </c:ext>
            </c:extLst>
          </c:dPt>
          <c:dLbls>
            <c:dLbl>
              <c:idx val="0"/>
              <c:layout>
                <c:manualLayout>
                  <c:x val="1.1965812167134601E-2"/>
                  <c:y val="-1.4723172476555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3E-4F64-84F8-15373508FA30}"/>
                </c:ext>
              </c:extLst>
            </c:dLbl>
            <c:dLbl>
              <c:idx val="3"/>
              <c:layout>
                <c:manualLayout>
                  <c:x val="-6.025646174467441E-2"/>
                  <c:y val="-9.0007661073342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3E-4F64-84F8-15373508FA30}"/>
                </c:ext>
              </c:extLst>
            </c:dLbl>
            <c:dLbl>
              <c:idx val="4"/>
              <c:layout>
                <c:manualLayout>
                  <c:x val="-5.9829060835671919E-3"/>
                  <c:y val="-4.1715655350240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3E-4F64-84F8-15373508FA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Лист3!$B$52:$F$52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Лист3!$B$53:$F$53</c:f>
              <c:numCache>
                <c:formatCode>General</c:formatCode>
                <c:ptCount val="5"/>
                <c:pt idx="0">
                  <c:v>1126</c:v>
                </c:pt>
                <c:pt idx="1">
                  <c:v>1656</c:v>
                </c:pt>
                <c:pt idx="2">
                  <c:v>947</c:v>
                </c:pt>
                <c:pt idx="3">
                  <c:v>1253</c:v>
                </c:pt>
                <c:pt idx="4">
                  <c:v>1306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3E-4F64-84F8-15373508F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24640"/>
        <c:axId val="131826432"/>
      </c:lineChart>
      <c:catAx>
        <c:axId val="1318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31826432"/>
        <c:crosses val="autoZero"/>
        <c:auto val="1"/>
        <c:lblAlgn val="ctr"/>
        <c:lblOffset val="100"/>
        <c:noMultiLvlLbl val="0"/>
      </c:catAx>
      <c:valAx>
        <c:axId val="131826432"/>
        <c:scaling>
          <c:orientation val="minMax"/>
          <c:max val="1700"/>
          <c:min val="8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31824640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174DFB-5799-4D48-8689-C406F3CD9F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541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</p:grpSp>
        </p:grpSp>
      </p:grpSp>
      <p:sp>
        <p:nvSpPr>
          <p:cNvPr id="92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07A6-DF9E-4E67-BACD-4FE05A3E6C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692E-0CB0-44A3-985A-2001C7C9D0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1F57-E4CF-46B8-B4D1-93AAC765E7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5EA9-20DA-4773-ABEB-6EB2B34034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8306-5601-4DCE-AAC9-0762FED29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1089-36BD-450F-81D9-A18A1E67C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52644-1D40-4D54-93A4-34A0EA069D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A8F2-CED4-455C-973F-739D2DC7FB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40FD-8C6C-4BD4-A8B6-1420A282B7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8C5AD-BA79-4F8B-AB51-EEAFEA20EA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937B0-8C54-4B74-8511-1DB1603617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DFE8E-40D3-400B-B815-D085572C88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80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  <p:sp>
            <p:nvSpPr>
              <p:cNvPr id="82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uk-UA" sz="1800" smtClean="0"/>
                </a:p>
              </p:txBody>
            </p:sp>
          </p:grpSp>
        </p:grpSp>
      </p:grpSp>
      <p:sp>
        <p:nvSpPr>
          <p:cNvPr id="82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6F52777-5E21-4531-B7A6-60C0D61912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58888" y="1589088"/>
            <a:ext cx="6985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uk-UA" altLang="ru-RU" sz="2800" b="1"/>
              <a:t>НАУКОВА ДІЯЛЬНІСТЬ</a:t>
            </a:r>
          </a:p>
          <a:p>
            <a:pPr algn="ctr" eaLnBrk="1" hangingPunct="1"/>
            <a:r>
              <a:rPr lang="uk-UA" altLang="ru-RU" sz="2800" b="1"/>
              <a:t> </a:t>
            </a:r>
            <a:endParaRPr lang="ru-RU" altLang="ru-RU" sz="2800"/>
          </a:p>
          <a:p>
            <a:pPr algn="ctr" eaLnBrk="1" hangingPunct="1"/>
            <a:r>
              <a:rPr lang="uk-UA" altLang="ru-RU" sz="2800" b="1"/>
              <a:t>УКРАЇНСЬКОГО ІНСТИТУТУ НАУКОВО-ТЕХНІЧНОЇ ЕКСПЕРТИЗИ ТА ІНФОРМАЦІЇ </a:t>
            </a:r>
          </a:p>
          <a:p>
            <a:pPr algn="ctr" eaLnBrk="1" hangingPunct="1"/>
            <a:r>
              <a:rPr lang="uk-UA" altLang="ru-RU" sz="2800" b="1"/>
              <a:t>(УкрІНТЕІ) </a:t>
            </a:r>
          </a:p>
          <a:p>
            <a:pPr algn="ctr" eaLnBrk="1" hangingPunct="1"/>
            <a:r>
              <a:rPr lang="uk-UA" altLang="ru-RU" sz="2800" b="1"/>
              <a:t> у 20</a:t>
            </a:r>
            <a:r>
              <a:rPr lang="en-US" altLang="ru-RU" sz="2800" b="1"/>
              <a:t>1</a:t>
            </a:r>
            <a:r>
              <a:rPr lang="uk-UA" altLang="ru-RU" sz="2800" b="1"/>
              <a:t>6 р.</a:t>
            </a:r>
            <a:r>
              <a:rPr lang="uk-UA" altLang="ru-RU" sz="2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229600" cy="9366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Основні результати наукових досліджень:</a:t>
            </a:r>
            <a:endParaRPr lang="ru-RU" sz="2800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360363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r>
              <a:rPr lang="uk-UA" altLang="ru-RU" sz="2400" b="1" dirty="0" smtClean="0"/>
              <a:t>Підготовлено проекти аналітичних довідок:</a:t>
            </a:r>
          </a:p>
          <a:p>
            <a:pPr marL="180975" indent="360363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r>
              <a:rPr lang="uk-UA" altLang="ru-RU" sz="2400" dirty="0" smtClean="0"/>
              <a:t> </a:t>
            </a:r>
            <a:r>
              <a:rPr lang="en-US" altLang="ru-RU" sz="2400" b="1" dirty="0" smtClean="0"/>
              <a:t>-  </a:t>
            </a:r>
            <a:r>
              <a:rPr lang="uk-UA" altLang="ru-RU" sz="2400" b="1" dirty="0" smtClean="0"/>
              <a:t>«Стан розвитку науки і техніки, реалізації пріоритетних напрямів розвитку науки і техніки та результати наукової, науково-технічної, інноваційної діяльності та трансферу технологій у 2015 році»  </a:t>
            </a:r>
          </a:p>
          <a:p>
            <a:pPr marL="180975" indent="360363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endParaRPr lang="uk-UA" altLang="ru-RU" sz="2400" b="1" dirty="0" smtClean="0"/>
          </a:p>
          <a:p>
            <a:pPr marL="180975" indent="360363" eaLnBrk="1" hangingPunct="1">
              <a:lnSpc>
                <a:spcPct val="80000"/>
              </a:lnSpc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r>
              <a:rPr lang="uk-UA" sz="2400" b="1" dirty="0" smtClean="0">
                <a:effectLst/>
              </a:rPr>
              <a:t> </a:t>
            </a:r>
            <a:r>
              <a:rPr lang="uk-UA" sz="2400" b="1" dirty="0" smtClean="0"/>
              <a:t>-  «Показники реалізації пріоритетних тематичних напрямів наукових досліджень і науково-технічних розробок в Україні та отримані результати у 2015 році»</a:t>
            </a:r>
            <a:endParaRPr lang="uk-UA" altLang="ru-RU" sz="2400" b="1" dirty="0" smtClean="0"/>
          </a:p>
          <a:p>
            <a:pPr marL="180975" indent="360363" eaLnBrk="1" hangingPunct="1">
              <a:lnSpc>
                <a:spcPct val="80000"/>
              </a:lnSpc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r>
              <a:rPr lang="uk-UA" altLang="ru-RU" sz="2400" b="1" dirty="0" smtClean="0"/>
              <a:t>	</a:t>
            </a:r>
          </a:p>
          <a:p>
            <a:pPr marL="180975" indent="360363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Tx/>
              <a:buNone/>
              <a:tabLst>
                <a:tab pos="541338" algn="l"/>
                <a:tab pos="722313" algn="l"/>
              </a:tabLst>
              <a:defRPr/>
            </a:pPr>
            <a:r>
              <a:rPr lang="uk-UA" sz="2400" b="1" dirty="0" smtClean="0"/>
              <a:t>- «Реалізація середньострокових пріоритетних напрямів інноваційної діяльності загальнодержавного рівня у 2015 р.» </a:t>
            </a:r>
          </a:p>
          <a:p>
            <a:pPr marL="180975" indent="360363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Tx/>
              <a:buNone/>
              <a:tabLst>
                <a:tab pos="541338" algn="l"/>
                <a:tab pos="722313" algn="l"/>
              </a:tabLst>
              <a:defRPr/>
            </a:pPr>
            <a:endParaRPr lang="uk-UA" sz="2400" b="1" dirty="0" smtClean="0"/>
          </a:p>
          <a:p>
            <a:pPr marL="180975" indent="360363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Tx/>
              <a:buNone/>
              <a:tabLst>
                <a:tab pos="541338" algn="l"/>
                <a:tab pos="722313" algn="l"/>
              </a:tabLst>
              <a:defRPr/>
            </a:pPr>
            <a:r>
              <a:rPr lang="uk-UA" sz="2400" b="1" dirty="0" smtClean="0"/>
              <a:t>- «Реалізація середньострокових пріоритетних напрямів інноваційної діяльності галузевого рівня та отримані результати у 2015 р.»</a:t>
            </a:r>
          </a:p>
          <a:p>
            <a:pPr marL="180975" indent="360363">
              <a:lnSpc>
                <a:spcPct val="80000"/>
              </a:lnSpc>
              <a:tabLst>
                <a:tab pos="541338" algn="l"/>
                <a:tab pos="722313" algn="l"/>
              </a:tabLst>
              <a:defRPr/>
            </a:pPr>
            <a:endParaRPr lang="uk-UA" sz="2400" b="1" dirty="0" smtClean="0"/>
          </a:p>
          <a:p>
            <a:pPr marL="180975" indent="360363">
              <a:lnSpc>
                <a:spcPct val="80000"/>
              </a:lnSpc>
              <a:buFont typeface="Wingdings" pitchFamily="2" charset="2"/>
              <a:buNone/>
              <a:tabLst>
                <a:tab pos="541338" algn="l"/>
                <a:tab pos="722313" algn="l"/>
              </a:tabLst>
              <a:defRPr/>
            </a:pPr>
            <a:endParaRPr lang="uk-UA" sz="2000" dirty="0" smtClean="0"/>
          </a:p>
          <a:p>
            <a:pPr marL="180975" indent="360363">
              <a:lnSpc>
                <a:spcPct val="80000"/>
              </a:lnSpc>
              <a:tabLst>
                <a:tab pos="541338" algn="l"/>
                <a:tab pos="722313" algn="l"/>
              </a:tabLst>
              <a:defRPr/>
            </a:pPr>
            <a:endParaRPr lang="ru-R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Основні результати наукових досліджень:</a:t>
            </a:r>
            <a:endParaRPr lang="ru-RU" sz="28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856663" cy="59499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US" altLang="ru-RU" sz="2000" smtClean="0">
              <a:effectLst/>
            </a:endParaRP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uk-UA" altLang="ru-RU" sz="2000" smtClean="0">
                <a:effectLst/>
              </a:rPr>
              <a:t>       </a:t>
            </a:r>
            <a:r>
              <a:rPr lang="uk-UA" altLang="ru-RU" sz="2000" b="1" smtClean="0">
                <a:effectLst/>
              </a:rPr>
              <a:t>Підготовлені:</a:t>
            </a:r>
            <a:endParaRPr lang="ru-RU" altLang="ru-RU" sz="20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Аналітична довідка щодо результатів моніторингу стану впровадження у 2012 – 2015 рр. науково-технічної продукції, створеної у 2012 р. за кошти державного бюджету </a:t>
            </a:r>
            <a:endParaRPr lang="en-US" altLang="ru-RU" sz="2000" smtClean="0">
              <a:effectLst/>
            </a:endParaRPr>
          </a:p>
          <a:p>
            <a:pPr>
              <a:lnSpc>
                <a:spcPct val="80000"/>
              </a:lnSpc>
            </a:pPr>
            <a:endParaRPr lang="ru-RU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Аналітична довідка щодо реалізація середньострокових пріоритетних напрямів інноваційної діяльності в регіонах України у 2015 р.</a:t>
            </a:r>
            <a:endParaRPr lang="en-US" altLang="ru-RU" sz="2000" smtClean="0">
              <a:effectLst/>
            </a:endParaRPr>
          </a:p>
          <a:p>
            <a:pPr>
              <a:lnSpc>
                <a:spcPct val="80000"/>
              </a:lnSpc>
            </a:pPr>
            <a:endParaRPr lang="ru-RU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Методичні рекомендації щодо надання головними розпорядниками бюджетних коштів МОН України відомостей про основні результати наукової, науково-технічної, інноваційної діяльності та у сфері трансферу технологій у 2016 та 2017 рр. </a:t>
            </a:r>
            <a:endParaRPr lang="en-US" altLang="ru-RU" sz="2000" smtClean="0">
              <a:effectLst/>
            </a:endParaRPr>
          </a:p>
          <a:p>
            <a:pPr>
              <a:lnSpc>
                <a:spcPct val="80000"/>
              </a:lnSpc>
            </a:pPr>
            <a:endParaRPr lang="en-US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Наукова доповідь «Огляд наукових підходів до визначення суті та моделей інноваційної діяльності та трансферу технологій»</a:t>
            </a:r>
          </a:p>
          <a:p>
            <a:pPr>
              <a:lnSpc>
                <a:spcPct val="80000"/>
              </a:lnSpc>
            </a:pPr>
            <a:endParaRPr lang="uk-UA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Наукова доповідь «Досвід та методика проведення кон’юнктурних досліджень» </a:t>
            </a:r>
            <a:endParaRPr lang="ru-RU" altLang="ru-RU" sz="2000" smtClean="0">
              <a:effectLst/>
            </a:endParaRPr>
          </a:p>
          <a:p>
            <a:pPr>
              <a:lnSpc>
                <a:spcPct val="80000"/>
              </a:lnSpc>
            </a:pPr>
            <a:endParaRPr lang="uk-UA" altLang="ru-RU" sz="1600" smtClean="0">
              <a:effectLst/>
            </a:endParaRPr>
          </a:p>
          <a:p>
            <a:pPr>
              <a:lnSpc>
                <a:spcPct val="80000"/>
              </a:lnSpc>
            </a:pPr>
            <a:endParaRPr lang="uk-UA" altLang="ru-RU" sz="1600" smtClean="0">
              <a:effectLst/>
            </a:endParaRPr>
          </a:p>
          <a:p>
            <a:pPr>
              <a:lnSpc>
                <a:spcPct val="80000"/>
              </a:lnSpc>
            </a:pPr>
            <a:endParaRPr lang="ru-RU" altLang="ru-RU" sz="1600" smtClean="0">
              <a:effectLst/>
            </a:endParaRPr>
          </a:p>
          <a:p>
            <a:pPr>
              <a:lnSpc>
                <a:spcPct val="80000"/>
              </a:lnSpc>
            </a:pPr>
            <a:endParaRPr lang="ru-RU" altLang="ru-RU" sz="16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14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Основні результати наукових досліджень:</a:t>
            </a:r>
            <a:endParaRPr lang="ru-RU" sz="28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30300"/>
            <a:ext cx="8569325" cy="57277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altLang="ru-RU" sz="2000" b="1" smtClean="0">
                <a:effectLst/>
              </a:rPr>
              <a:t>Підготовлені матеріали для формування нового переліку середньострокових пріоритетних напрямів інноваційної діяльності загальнодержавного рівня (</a:t>
            </a:r>
            <a:r>
              <a:rPr lang="uk-UA" altLang="ru-RU" sz="2000" b="1" i="1" smtClean="0">
                <a:effectLst/>
              </a:rPr>
              <a:t>затверджені постановою КМУ від 28.12.2016 №1056</a:t>
            </a:r>
            <a:r>
              <a:rPr lang="uk-UA" altLang="ru-RU" sz="2000" b="1" smtClean="0">
                <a:effectLst/>
              </a:rPr>
              <a:t>):</a:t>
            </a:r>
          </a:p>
          <a:p>
            <a:pPr>
              <a:buFont typeface="Wingdings" pitchFamily="2" charset="2"/>
              <a:buNone/>
            </a:pPr>
            <a:endParaRPr lang="ru-RU" altLang="ru-RU" sz="2000" b="1" smtClean="0">
              <a:effectLst/>
            </a:endParaRPr>
          </a:p>
          <a:p>
            <a:r>
              <a:rPr lang="uk-UA" altLang="ru-RU" sz="2000" smtClean="0">
                <a:effectLst/>
              </a:rPr>
              <a:t>Методичні рекомендації щодо визначення та уточнення пріоритетних напрямів інноваційної діяльності;</a:t>
            </a:r>
          </a:p>
          <a:p>
            <a:endParaRPr lang="uk-UA" altLang="ru-RU" sz="2000" smtClean="0">
              <a:effectLst/>
            </a:endParaRPr>
          </a:p>
          <a:p>
            <a:r>
              <a:rPr lang="uk-UA" altLang="ru-RU" sz="2000" smtClean="0">
                <a:effectLst/>
              </a:rPr>
              <a:t>Інформаційні довідки щодо обґрунтування переліку нових середньострокових пріоритетних напрямів інноваційної діяльності загальнодержавного та галузевого рівнів;</a:t>
            </a:r>
          </a:p>
          <a:p>
            <a:endParaRPr lang="ru-RU" altLang="ru-RU" sz="2000" smtClean="0">
              <a:effectLst/>
            </a:endParaRPr>
          </a:p>
          <a:p>
            <a:r>
              <a:rPr lang="uk-UA" altLang="ru-RU" sz="2000" smtClean="0">
                <a:effectLst/>
              </a:rPr>
              <a:t>Інформаційна довідка щодо пріоритетних напрямів науково-технічної та інноваційної діяльності в США та країнах ЄС</a:t>
            </a:r>
            <a:endParaRPr lang="ru-RU" altLang="ru-RU" sz="2000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ru-RU" alt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52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uk-UA" sz="3200" b="1" dirty="0" smtClean="0"/>
              <a:t>Основні результати наукових досліджень:</a:t>
            </a:r>
            <a:endParaRPr lang="ru-RU" sz="3200" b="1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uk-UA" sz="2400" b="1" dirty="0" smtClean="0"/>
              <a:t>Розроблено та затверджено </a:t>
            </a:r>
            <a:r>
              <a:rPr lang="uk-UA" altLang="ru-RU" sz="2400" b="1" dirty="0" smtClean="0"/>
              <a:t>4 державних стандарти:  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/>
              <a:t>ДСТУ 3008:2015, </a:t>
            </a:r>
          </a:p>
          <a:p>
            <a:pPr eaLnBrk="1" hangingPunct="1">
              <a:buFontTx/>
              <a:buChar char="-"/>
              <a:defRPr/>
            </a:pPr>
            <a:r>
              <a:rPr lang="uk-UA" sz="2400" b="1" dirty="0" smtClean="0"/>
              <a:t>ДСТУ ISO 2789:2016  (ISO 2789:2013, IDT), </a:t>
            </a:r>
          </a:p>
          <a:p>
            <a:pPr eaLnBrk="1" hangingPunct="1">
              <a:buFontTx/>
              <a:buChar char="-"/>
              <a:defRPr/>
            </a:pPr>
            <a:r>
              <a:rPr lang="uk-UA" sz="2400" b="1" dirty="0" smtClean="0"/>
              <a:t>ДСТУ ISO 16439:2016  (ISO 16439:2014, IDT),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/>
              <a:t>ДСТУ ISO 11620:2016 (ISO 11620:2014, IDT)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(Н</a:t>
            </a:r>
            <a:r>
              <a:rPr lang="uk-UA" sz="2400" b="1" i="1" dirty="0" err="1" smtClean="0"/>
              <a:t>аказ</a:t>
            </a:r>
            <a:r>
              <a:rPr lang="uk-UA" sz="2400" b="1" i="1" dirty="0" smtClean="0"/>
              <a:t> ДП "</a:t>
            </a:r>
            <a:r>
              <a:rPr lang="uk-UA" sz="2400" b="1" i="1" dirty="0" err="1" smtClean="0"/>
              <a:t>УкрНДНЦ</a:t>
            </a:r>
            <a:r>
              <a:rPr lang="uk-UA" sz="2400" b="1" i="1" dirty="0" smtClean="0"/>
              <a:t>" від 22.09.2016 №244)</a:t>
            </a:r>
            <a:endParaRPr lang="uk-UA" altLang="ru-RU" sz="2400" b="1" i="1" dirty="0" smtClean="0"/>
          </a:p>
          <a:p>
            <a:pPr>
              <a:buFont typeface="Wingdings" pitchFamily="2" charset="2"/>
              <a:buNone/>
              <a:defRPr/>
            </a:pPr>
            <a:r>
              <a:rPr lang="uk-UA" altLang="ru-RU" dirty="0" smtClean="0"/>
              <a:t>        </a:t>
            </a:r>
            <a:endParaRPr lang="en-US" alt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/>
              </a:rPr>
              <a:t> </a:t>
            </a:r>
            <a:endParaRPr lang="uk-UA" altLang="ru-RU" b="1" dirty="0" smtClean="0">
              <a:effectLst/>
              <a:latin typeface="Times New Roman" panose="02020603050405020304" pitchFamily="18" charset="0"/>
            </a:endParaRPr>
          </a:p>
          <a:p>
            <a:pPr>
              <a:defRPr/>
            </a:pPr>
            <a:endParaRPr lang="ru-RU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dirty="0" smtClean="0"/>
              <a:t>Результати </a:t>
            </a:r>
            <a:r>
              <a:rPr lang="en-US" sz="2400" b="1" dirty="0" smtClean="0"/>
              <a:t>2016 </a:t>
            </a:r>
            <a:r>
              <a:rPr lang="ru-RU" sz="2400" b="1" dirty="0" smtClean="0"/>
              <a:t>р.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uk-UA" sz="2400" b="1" dirty="0" smtClean="0"/>
              <a:t>Забезпечення державної реєстрації </a:t>
            </a:r>
            <a:br>
              <a:rPr lang="uk-UA" sz="2400" b="1" dirty="0" smtClean="0"/>
            </a:br>
            <a:r>
              <a:rPr lang="uk-UA" sz="2400" b="1" dirty="0" smtClean="0"/>
              <a:t>НДДКР і дисертацій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endParaRPr lang="ru-RU" sz="24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54451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uk-UA" altLang="ru-RU" sz="2000" b="1" smtClean="0"/>
              <a:t>Розроблено ПЗ та БД по новітнім завершеним технологіям України згідно нового Порядку;</a:t>
            </a:r>
          </a:p>
          <a:p>
            <a:pPr marL="609600" indent="-609600" algn="just">
              <a:lnSpc>
                <a:spcPct val="80000"/>
              </a:lnSpc>
              <a:defRPr/>
            </a:pPr>
            <a:r>
              <a:rPr lang="uk-UA" altLang="ru-RU" sz="2000" b="1" smtClean="0"/>
              <a:t>Створена Інтернет-версія ПЗ та БД «Технології України» на базі Веб-серверу УкрІНТЕІ для надання доступу до інформації по технологіям через мережу Інтернет.</a:t>
            </a:r>
          </a:p>
          <a:p>
            <a:pPr marL="609600" indent="-609600" algn="just">
              <a:lnSpc>
                <a:spcPct val="80000"/>
              </a:lnSpc>
              <a:defRPr/>
            </a:pPr>
            <a:endParaRPr lang="uk-UA" altLang="ru-RU" sz="2000" b="1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uk-UA" altLang="ru-RU" sz="2000" b="1" smtClean="0"/>
              <a:t>Проведена модернізація Веб-сайту інституту.</a:t>
            </a:r>
          </a:p>
          <a:p>
            <a:pPr marL="609600" indent="-609600">
              <a:lnSpc>
                <a:spcPct val="80000"/>
              </a:lnSpc>
              <a:defRPr/>
            </a:pPr>
            <a:endParaRPr lang="uk-UA" altLang="ru-RU" sz="2000" b="1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uk-UA" altLang="ru-RU" sz="2000" b="1" smtClean="0"/>
              <a:t>Збільшено контент системи БД та автоматизованого інформаційного фонду ЄДАС НДДКР України</a:t>
            </a:r>
            <a:r>
              <a:rPr lang="uk-UA" altLang="ru-RU" sz="2000" smtClean="0"/>
              <a:t>: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smtClean="0"/>
              <a:t>	- поповнено на </a:t>
            </a:r>
            <a:r>
              <a:rPr lang="uk-UA" altLang="ru-RU" sz="2000" b="1" smtClean="0"/>
              <a:t>29 833</a:t>
            </a:r>
            <a:r>
              <a:rPr lang="uk-UA" altLang="ru-RU" sz="2000" smtClean="0"/>
              <a:t> реєстраційно-облікових  документи.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smtClean="0"/>
              <a:t>	- зареєстровано та внесено в БД та автоматизований інформаційний фонд  </a:t>
            </a:r>
            <a:r>
              <a:rPr lang="uk-UA" altLang="ru-RU" sz="2000" b="1" smtClean="0"/>
              <a:t>7 102</a:t>
            </a:r>
            <a:r>
              <a:rPr lang="uk-UA" altLang="ru-RU" sz="2000" smtClean="0"/>
              <a:t> повних текстів наукових звітів та </a:t>
            </a:r>
            <a:r>
              <a:rPr lang="uk-UA" altLang="ru-RU" sz="2000" b="1" smtClean="0"/>
              <a:t>6 966</a:t>
            </a:r>
            <a:r>
              <a:rPr lang="uk-UA" altLang="ru-RU" sz="2000" smtClean="0"/>
              <a:t> дисертацій.</a:t>
            </a:r>
          </a:p>
          <a:p>
            <a:pPr marL="609600" indent="-609600">
              <a:lnSpc>
                <a:spcPct val="80000"/>
              </a:lnSpc>
              <a:defRPr/>
            </a:pPr>
            <a:endParaRPr lang="uk-UA" altLang="ru-RU" sz="200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uk-UA" altLang="ru-RU" sz="2000" b="1" smtClean="0"/>
              <a:t>По результатам державної реєстрації НДДКР видано: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uk-UA" altLang="ru-RU" sz="2000" b="1" smtClean="0"/>
              <a:t>Збірник рефератів дисертацій НДР та ДКР  № 1-6.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uk-UA" altLang="ru-RU" sz="2000" b="1" smtClean="0"/>
              <a:t>Бюлетень реєстрації НДР та ДКР № 1-12.</a:t>
            </a:r>
            <a:r>
              <a:rPr lang="uk-UA" altLang="ru-RU" sz="2000" b="1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uk-UA" altLang="ru-RU" sz="1200"/>
          </a:p>
        </p:txBody>
      </p:sp>
      <p:pic>
        <p:nvPicPr>
          <p:cNvPr id="20483" name="Picture 8" descr="Граф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833120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altLang="ru-RU" sz="2800" b="1" smtClean="0">
                <a:effectLst/>
              </a:rPr>
              <a:t>У 2016 р. УкрІНТЕІ виконано 4 го</a:t>
            </a:r>
            <a:r>
              <a:rPr lang="en-US" altLang="ru-RU" sz="2800" b="1" smtClean="0">
                <a:effectLst/>
              </a:rPr>
              <a:t>c</a:t>
            </a:r>
            <a:r>
              <a:rPr lang="uk-UA" altLang="ru-RU" sz="2800" b="1" smtClean="0">
                <a:effectLst/>
              </a:rPr>
              <a:t>пдоговірні теми на замовлення МОН України:</a:t>
            </a:r>
            <a:r>
              <a:rPr lang="uk-UA" altLang="ru-RU" sz="2800" smtClean="0">
                <a:effectLst/>
              </a:rPr>
              <a:t/>
            </a:r>
            <a:br>
              <a:rPr lang="uk-UA" altLang="ru-RU" sz="2800" smtClean="0">
                <a:effectLst/>
              </a:rPr>
            </a:br>
            <a:endParaRPr lang="ru-RU" altLang="ru-RU" sz="2800" smtClean="0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54513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“Проведення експертизи конкурсних проектів Державного фонду фундаментальних досліджень</a:t>
            </a:r>
          </a:p>
          <a:p>
            <a:pPr>
              <a:lnSpc>
                <a:spcPct val="80000"/>
              </a:lnSpc>
            </a:pPr>
            <a:endParaRPr lang="uk-UA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“Організація та проведення державної наукової та науково-технічної експертизи запитів (заявок) для реалізації науково-дослідних проектів та звітів про їх виконання”</a:t>
            </a:r>
          </a:p>
          <a:p>
            <a:pPr>
              <a:lnSpc>
                <a:spcPct val="80000"/>
              </a:lnSpc>
            </a:pPr>
            <a:endParaRPr lang="uk-UA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“Виконання робіт (надання послуг), пов’язаних з організацією, проведенням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та участю представників української сторони у засіданнях спільних комісій з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науково-технічного співробітництва на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території України та за її межами і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забезпеченням проведення організаційних заходів з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виконання зобов’язань України у сфері міжнародного науково-технічного співробітництва у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2016</a:t>
            </a:r>
            <a:r>
              <a:rPr lang="ru-RU" altLang="ru-RU" sz="2000" smtClean="0">
                <a:effectLst/>
              </a:rPr>
              <a:t> </a:t>
            </a:r>
            <a:r>
              <a:rPr lang="uk-UA" altLang="ru-RU" sz="2000" smtClean="0">
                <a:effectLst/>
              </a:rPr>
              <a:t>році”</a:t>
            </a:r>
          </a:p>
          <a:p>
            <a:pPr>
              <a:lnSpc>
                <a:spcPct val="80000"/>
              </a:lnSpc>
            </a:pPr>
            <a:endParaRPr lang="uk-UA" altLang="ru-RU" sz="20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uk-UA" altLang="ru-RU" sz="2000" smtClean="0">
                <a:effectLst/>
              </a:rPr>
              <a:t>Організація та проведення державної наукової і науково-технічної експертизи заключних звітів про науково-технічні роботи за державним замовленням на науково-технічні (експериментальні) розробки та науково-технічну продукцію за договорами виконання яких завершилось у 2016 році)</a:t>
            </a:r>
            <a:endParaRPr lang="ru-RU" altLang="ru-RU" sz="2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9100" y="265113"/>
            <a:ext cx="84010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uk-UA" sz="2800" b="1" dirty="0">
                <a:solidFill>
                  <a:srgbClr val="FFFFFF"/>
                </a:solidFill>
                <a:latin typeface="+mn-lt"/>
              </a:rPr>
              <a:t>Кількість об'єктів експертизи </a:t>
            </a:r>
          </a:p>
          <a:p>
            <a:pPr algn="ctr" eaLnBrk="1" hangingPunct="1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uk-UA" sz="2800" b="1" dirty="0">
                <a:solidFill>
                  <a:srgbClr val="FFFFFF"/>
                </a:solidFill>
                <a:latin typeface="+mn-lt"/>
              </a:rPr>
              <a:t>(проекти, звіти, запити тощо)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90286" y="1349829"/>
          <a:ext cx="8490857" cy="517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smtClean="0"/>
              <a:t>Міжнародна діяльність</a:t>
            </a:r>
            <a:endParaRPr lang="ru-RU" sz="28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9039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ru-RU" sz="3600" b="1" dirty="0" smtClean="0"/>
              <a:t>Поширення НТІ України у світовому просторі </a:t>
            </a:r>
            <a:endParaRPr lang="en-US" altLang="ru-RU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altLang="ru-RU" sz="3600" b="1" dirty="0" smtClean="0"/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ru-RU" sz="2000" b="1" dirty="0" smtClean="0"/>
              <a:t>	</a:t>
            </a:r>
            <a:r>
              <a:rPr lang="uk-UA" altLang="ru-RU" sz="2400" b="1" i="1" dirty="0" smtClean="0">
                <a:effectLst/>
              </a:rPr>
              <a:t>Засобами  АСФІМІР </a:t>
            </a:r>
            <a:r>
              <a:rPr lang="uk-UA" altLang="ru-RU" sz="2400" b="1" i="1" dirty="0" err="1" smtClean="0">
                <a:effectLst/>
              </a:rPr>
              <a:t>УкрІНТЕІ</a:t>
            </a:r>
            <a:r>
              <a:rPr lang="uk-UA" altLang="ru-RU" sz="2400" b="1" i="1" dirty="0" smtClean="0">
                <a:effectLst/>
              </a:rPr>
              <a:t>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ru-RU" sz="2400" b="1" i="1" dirty="0" smtClean="0">
                <a:effectLst/>
              </a:rPr>
              <a:t>підтримує науково-технічне співробітництво з Азербайджаном, Білорусією, Грузією, Казахстаном, Китаєм та Молдовою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ru-RU" sz="2400" dirty="0" smtClean="0">
                <a:effectLst/>
              </a:rPr>
              <a:t>       </a:t>
            </a:r>
            <a:endParaRPr lang="uk-UA" altLang="ru-RU" sz="2400" b="1" dirty="0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uk-UA" altLang="ru-RU" b="1" dirty="0" smtClean="0">
                <a:effectLst/>
              </a:rPr>
              <a:t>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altLang="ru-RU" dirty="0" smtClean="0">
              <a:effectLst/>
            </a:endParaRPr>
          </a:p>
          <a:p>
            <a:pPr eaLnBrk="1" hangingPunct="1">
              <a:defRPr/>
            </a:pPr>
            <a:endParaRPr lang="ru-RU" altLang="ru-RU" dirty="0" smtClean="0">
              <a:effectLst/>
            </a:endParaRPr>
          </a:p>
          <a:p>
            <a:pPr eaLnBrk="1" hangingPunct="1">
              <a:buFontTx/>
              <a:buChar char="-"/>
              <a:defRPr/>
            </a:pPr>
            <a:endParaRPr lang="ru-RU" altLang="ru-RU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8437"/>
          </a:xfrm>
          <a:noFill/>
        </p:spPr>
        <p:txBody>
          <a:bodyPr/>
          <a:lstStyle/>
          <a:p>
            <a:endParaRPr lang="ru-RU" altLang="ru-RU" sz="4000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  <a:noFill/>
        </p:spPr>
        <p:txBody>
          <a:bodyPr/>
          <a:lstStyle/>
          <a:p>
            <a:pPr algn="ctr"/>
            <a:r>
              <a:rPr lang="uk-UA" altLang="ru-RU" smtClean="0">
                <a:effectLst/>
              </a:rPr>
              <a:t>Державна наукова установа «</a:t>
            </a:r>
            <a:r>
              <a:rPr lang="uk-UA" altLang="ru-RU" b="1" u="sng" smtClean="0">
                <a:effectLst/>
              </a:rPr>
              <a:t>Український інститут науково</a:t>
            </a:r>
            <a:r>
              <a:rPr lang="en-US" altLang="ru-RU" b="1" u="sng" smtClean="0">
                <a:effectLst/>
              </a:rPr>
              <a:t>-</a:t>
            </a:r>
            <a:r>
              <a:rPr lang="uk-UA" altLang="ru-RU" b="1" u="sng" smtClean="0">
                <a:effectLst/>
              </a:rPr>
              <a:t>технічної експертизи та інформації</a:t>
            </a:r>
            <a:r>
              <a:rPr lang="uk-UA" altLang="ru-RU" smtClean="0">
                <a:effectLst/>
              </a:rPr>
              <a:t>» створена  шляхом злиття «Українського інституту науково-технічної і економічної інформації» та Державної наукової установи «Державний інститут науково-технічної та інноваційної експертизи» </a:t>
            </a:r>
          </a:p>
          <a:p>
            <a:pPr algn="ctr"/>
            <a:r>
              <a:rPr lang="uk-UA" altLang="ru-RU" sz="2800" smtClean="0">
                <a:effectLst/>
              </a:rPr>
              <a:t>(Постанова КМУ від 23.11.2015 № 1027 та Наказ МОН України від 21.12.2015 № 1330).</a:t>
            </a:r>
            <a:endParaRPr lang="ru-RU" alt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Науково-організаційна діяльність</a:t>
            </a:r>
            <a:endParaRPr lang="ru-RU" sz="3200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856663" cy="5689600"/>
          </a:xfrm>
        </p:spPr>
        <p:txBody>
          <a:bodyPr/>
          <a:lstStyle/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b="1" dirty="0" smtClean="0"/>
              <a:t>Організовано </a:t>
            </a:r>
            <a:r>
              <a:rPr lang="en-US" altLang="ru-RU" sz="2000" b="1" dirty="0" smtClean="0"/>
              <a:t>V</a:t>
            </a:r>
            <a:r>
              <a:rPr lang="uk-UA" altLang="ru-RU" sz="2000" b="1" dirty="0" smtClean="0"/>
              <a:t> Міжнародний форум “Проблеми інноваційного розвитку та інформаційного суспільства” (20 -21 жовтня 2016 р., м. Київ), у рамках якого проведено наукові заходи: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b="1" dirty="0" smtClean="0"/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dirty="0" smtClean="0"/>
              <a:t>	- X Міжнародна науково-практична конференція «Інформація, аналіз, прогноз – стратегічні важелі ефективного державного управління»;</a:t>
            </a:r>
            <a:r>
              <a:rPr lang="ru-RU" altLang="ru-RU" sz="2000" dirty="0" smtClean="0">
                <a:effectLst/>
              </a:rPr>
              <a:t> 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dirty="0" smtClean="0"/>
              <a:t>	- ХІ Міжнародна науково-практична конференція “</a:t>
            </a:r>
            <a:r>
              <a:rPr lang="en-US" altLang="ru-RU" sz="2000" dirty="0" smtClean="0"/>
              <a:t>INFORMATIO-2016</a:t>
            </a:r>
            <a:r>
              <a:rPr lang="uk-UA" altLang="ru-RU" sz="2000" dirty="0" smtClean="0"/>
              <a:t>: Інформаційно-аналітичне забезпечення науки і освіти”;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dirty="0" smtClean="0"/>
              <a:t>	- На</a:t>
            </a:r>
            <a:r>
              <a:rPr lang="ru-RU" altLang="ru-RU" sz="2000" dirty="0"/>
              <a:t>в</a:t>
            </a:r>
            <a:r>
              <a:rPr lang="uk-UA" altLang="ru-RU" sz="2000" dirty="0" smtClean="0"/>
              <a:t>чальний семінар “Трансфер технологій та об</a:t>
            </a:r>
            <a:r>
              <a:rPr lang="en-US" altLang="ru-RU" sz="2000" dirty="0" smtClean="0"/>
              <a:t>’</a:t>
            </a:r>
            <a:r>
              <a:rPr lang="uk-UA" altLang="ru-RU" sz="2000" dirty="0" err="1" smtClean="0"/>
              <a:t>єктів</a:t>
            </a:r>
            <a:r>
              <a:rPr lang="uk-UA" altLang="ru-RU" sz="2000" dirty="0" smtClean="0"/>
              <a:t> інтелектуальної власності у ВНЗ”;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dirty="0" smtClean="0"/>
              <a:t>	- Школа досвіду роботи: “</a:t>
            </a:r>
            <a:r>
              <a:rPr lang="uk-UA" altLang="ru-RU" sz="2000" dirty="0" err="1" smtClean="0"/>
              <a:t>Бібліотечно</a:t>
            </a:r>
            <a:r>
              <a:rPr lang="uk-UA" altLang="ru-RU" sz="2000" dirty="0" smtClean="0"/>
              <a:t>-інформаційний сервіс з використанням новітніх технологій”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dirty="0" smtClean="0"/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b="1" dirty="0" smtClean="0"/>
              <a:t>Взято участь у спі</a:t>
            </a:r>
            <a:r>
              <a:rPr lang="ru-RU" altLang="ru-RU" sz="2000" b="1" dirty="0" smtClean="0"/>
              <a:t>в</a:t>
            </a:r>
            <a:r>
              <a:rPr lang="uk-UA" altLang="ru-RU" sz="2000" b="1" dirty="0" smtClean="0"/>
              <a:t>організації  Х</a:t>
            </a:r>
            <a:r>
              <a:rPr lang="en-US" altLang="ru-RU" sz="2000" b="1" dirty="0" smtClean="0"/>
              <a:t>V</a:t>
            </a:r>
            <a:r>
              <a:rPr lang="uk-UA" altLang="ru-RU" sz="2000" b="1" dirty="0" smtClean="0"/>
              <a:t>  Міжнародній конференції </a:t>
            </a:r>
            <a:r>
              <a:rPr lang="ru-RU" altLang="ru-RU" sz="2000" b="1" dirty="0" smtClean="0"/>
              <a:t>«</a:t>
            </a:r>
            <a:r>
              <a:rPr lang="uk-UA" altLang="ru-RU" sz="2000" b="1" dirty="0" err="1" smtClean="0"/>
              <a:t>Развитие</a:t>
            </a:r>
            <a:r>
              <a:rPr lang="uk-UA" altLang="ru-RU" sz="2000" b="1" dirty="0" smtClean="0"/>
              <a:t> </a:t>
            </a:r>
            <a:r>
              <a:rPr lang="uk-UA" altLang="ru-RU" sz="2000" b="1" dirty="0" err="1" smtClean="0"/>
              <a:t>информатизации</a:t>
            </a:r>
            <a:r>
              <a:rPr lang="uk-UA" altLang="ru-RU" sz="2000" b="1" dirty="0" smtClean="0"/>
              <a:t> и </a:t>
            </a:r>
            <a:r>
              <a:rPr lang="uk-UA" altLang="ru-RU" sz="2000" b="1" dirty="0" err="1" smtClean="0"/>
              <a:t>государственной</a:t>
            </a:r>
            <a:r>
              <a:rPr lang="uk-UA" altLang="ru-RU" sz="2000" b="1" dirty="0" smtClean="0"/>
              <a:t> </a:t>
            </a:r>
            <a:r>
              <a:rPr lang="uk-UA" altLang="ru-RU" sz="2000" b="1" dirty="0" err="1" smtClean="0"/>
              <a:t>системы</a:t>
            </a:r>
            <a:r>
              <a:rPr lang="uk-UA" altLang="ru-RU" sz="2000" b="1" dirty="0" smtClean="0"/>
              <a:t> </a:t>
            </a:r>
            <a:r>
              <a:rPr lang="uk-UA" altLang="ru-RU" sz="2000" b="1" dirty="0" err="1" smtClean="0"/>
              <a:t>научно-технической</a:t>
            </a:r>
            <a:r>
              <a:rPr lang="uk-UA" altLang="ru-RU" sz="2000" b="1" dirty="0" smtClean="0"/>
              <a:t> </a:t>
            </a:r>
            <a:r>
              <a:rPr lang="uk-UA" altLang="ru-RU" sz="2000" b="1" dirty="0" err="1" smtClean="0"/>
              <a:t>информации</a:t>
            </a:r>
            <a:r>
              <a:rPr lang="ru-RU" altLang="ru-RU" sz="2000" b="1" dirty="0" smtClean="0"/>
              <a:t>»</a:t>
            </a:r>
            <a:r>
              <a:rPr lang="uk-UA" altLang="ru-RU" sz="2000" b="1" dirty="0" smtClean="0"/>
              <a:t> (РИНИТИ-2016), </a:t>
            </a:r>
            <a:r>
              <a:rPr lang="uk-UA" altLang="ru-RU" sz="2000" b="1" dirty="0" err="1" smtClean="0"/>
              <a:t>Минск</a:t>
            </a:r>
            <a:r>
              <a:rPr lang="uk-UA" altLang="ru-RU" sz="2000" b="1" dirty="0" smtClean="0"/>
              <a:t>, 19 </a:t>
            </a:r>
            <a:r>
              <a:rPr lang="uk-UA" altLang="ru-RU" sz="2000" b="1" dirty="0" err="1" smtClean="0"/>
              <a:t>ноября</a:t>
            </a:r>
            <a:r>
              <a:rPr lang="uk-UA" altLang="ru-RU" sz="2000" b="1" dirty="0" smtClean="0"/>
              <a:t> 2016 г. </a:t>
            </a:r>
            <a:r>
              <a:rPr lang="uk-UA" altLang="ru-RU" sz="2000" b="1" smtClean="0"/>
              <a:t>–  зроблено 7 </a:t>
            </a:r>
            <a:r>
              <a:rPr lang="uk-UA" altLang="ru-RU" sz="2000" b="1" dirty="0" smtClean="0"/>
              <a:t>доповідей.</a:t>
            </a:r>
          </a:p>
          <a:p>
            <a:pPr indent="19050" eaLnBrk="1" hangingPunct="1">
              <a:lnSpc>
                <a:spcPct val="80000"/>
              </a:lnSpc>
              <a:buFontTx/>
              <a:buNone/>
              <a:defRPr/>
            </a:pPr>
            <a:endParaRPr lang="uk-UA" altLang="ru-RU" sz="2000" b="1" dirty="0" smtClean="0"/>
          </a:p>
          <a:p>
            <a:pPr indent="19050" eaLnBrk="1" hangingPunct="1">
              <a:lnSpc>
                <a:spcPct val="80000"/>
              </a:lnSpc>
              <a:buFontTx/>
              <a:buNone/>
              <a:defRPr/>
            </a:pPr>
            <a:r>
              <a:rPr lang="uk-UA" altLang="ru-RU" sz="2000" dirty="0" smtClean="0"/>
              <a:t>Загалом співробітники Інституту взяли участь</a:t>
            </a:r>
            <a:r>
              <a:rPr lang="uk-UA" altLang="ru-RU" sz="2000" b="1" dirty="0" smtClean="0"/>
              <a:t> </a:t>
            </a:r>
            <a:r>
              <a:rPr lang="uk-UA" altLang="ru-RU" sz="2000" dirty="0" smtClean="0"/>
              <a:t>у</a:t>
            </a:r>
            <a:r>
              <a:rPr lang="uk-UA" altLang="ru-RU" sz="2000" b="1" dirty="0" smtClean="0"/>
              <a:t> 52 </a:t>
            </a:r>
            <a:r>
              <a:rPr lang="uk-UA" altLang="ru-RU" sz="2000" dirty="0" smtClean="0"/>
              <a:t>науково-технічних заходах</a:t>
            </a:r>
            <a:r>
              <a:rPr lang="ru-RU" altLang="ru-RU" sz="2000" dirty="0" smtClean="0"/>
              <a:t> </a:t>
            </a:r>
            <a:r>
              <a:rPr lang="uk-UA" altLang="ru-RU" sz="2000" dirty="0" smtClean="0"/>
              <a:t>зробивши понад 80</a:t>
            </a:r>
            <a:r>
              <a:rPr lang="ru-RU" altLang="ru-RU" sz="2000" dirty="0" smtClean="0"/>
              <a:t> </a:t>
            </a:r>
            <a:r>
              <a:rPr lang="uk-UA" altLang="ru-RU" sz="2000" dirty="0" smtClean="0"/>
              <a:t>доповідей.</a:t>
            </a:r>
            <a:r>
              <a:rPr lang="ru-RU" altLang="ru-RU" sz="2000" dirty="0" smtClean="0"/>
              <a:t> </a:t>
            </a:r>
            <a:endParaRPr lang="uk-UA" altLang="ru-RU" sz="2000" dirty="0" smtClean="0"/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dirty="0" smtClean="0"/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dirty="0" smtClean="0"/>
          </a:p>
          <a:p>
            <a:pPr indent="1905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125538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/>
              <a:t>Публікація основних результатів </a:t>
            </a:r>
            <a:br>
              <a:rPr lang="uk-UA" sz="2800" b="1" dirty="0" smtClean="0"/>
            </a:br>
            <a:r>
              <a:rPr lang="uk-UA" sz="2800" b="1" dirty="0" smtClean="0"/>
              <a:t>наукових досліджень:</a:t>
            </a:r>
            <a:r>
              <a:rPr lang="ru-RU" sz="2800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b="1" dirty="0" smtClean="0"/>
              <a:t>Монографії</a:t>
            </a:r>
            <a:r>
              <a:rPr lang="uk-UA" sz="2000" dirty="0" smtClean="0"/>
              <a:t>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 smtClean="0"/>
              <a:t>«Наука України: ресурсне забезпечення, результативність досліджень, показники міжнародних рейтингів» - К.: </a:t>
            </a:r>
            <a:r>
              <a:rPr lang="uk-UA" sz="2000" dirty="0" err="1" smtClean="0"/>
              <a:t>УкрІНТЕІ</a:t>
            </a:r>
            <a:r>
              <a:rPr lang="uk-UA" sz="2000" dirty="0" smtClean="0"/>
              <a:t>, 2016. – 250 с.</a:t>
            </a:r>
          </a:p>
          <a:p>
            <a:pPr>
              <a:lnSpc>
                <a:spcPct val="80000"/>
              </a:lnSpc>
              <a:spcBef>
                <a:spcPct val="30000"/>
              </a:spcBef>
              <a:defRPr/>
            </a:pPr>
            <a:r>
              <a:rPr lang="uk-UA" altLang="ru-RU" sz="2000" dirty="0" smtClean="0"/>
              <a:t>Мусіна Л., Кваша Т. Доповідь про зелену трансформацію в Україні на основі показників зеленого зростання ОЕСР, 2016. К.: ОЕСР, Міністерство економічного розвитку і торгівлі України. 60 с. (</a:t>
            </a:r>
            <a:r>
              <a:rPr lang="uk-UA" altLang="ru-RU" sz="2000" dirty="0" err="1" smtClean="0"/>
              <a:t>укр</a:t>
            </a:r>
            <a:r>
              <a:rPr lang="uk-UA" altLang="ru-RU" sz="2000" dirty="0" smtClean="0"/>
              <a:t>.)</a:t>
            </a:r>
            <a:endParaRPr lang="en-US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2000" dirty="0" err="1" smtClean="0"/>
              <a:t>Musina</a:t>
            </a:r>
            <a:r>
              <a:rPr lang="en-US" altLang="ru-RU" sz="2000" dirty="0" smtClean="0"/>
              <a:t> Lyudmila, </a:t>
            </a:r>
            <a:r>
              <a:rPr lang="en-US" altLang="ru-RU" sz="2000" dirty="0" err="1" smtClean="0"/>
              <a:t>Kvasha</a:t>
            </a:r>
            <a:r>
              <a:rPr lang="en-US" altLang="ru-RU" sz="2000" dirty="0" smtClean="0"/>
              <a:t> Tatiana Report on Green Transformation in Ukraine, based on OECD </a:t>
            </a:r>
            <a:r>
              <a:rPr lang="en-US" altLang="ru-RU" sz="2000" dirty="0" err="1" smtClean="0"/>
              <a:t>GreenGrowth</a:t>
            </a:r>
            <a:r>
              <a:rPr lang="en-US" altLang="ru-RU" sz="2000" dirty="0" smtClean="0"/>
              <a:t> Indicators. Kiev: OECD, Ministry of Economic Development and Trade of Ukraine (2016). </a:t>
            </a:r>
            <a:r>
              <a:rPr lang="uk-UA" altLang="ru-RU" sz="2000" dirty="0" smtClean="0"/>
              <a:t>56 p. (</a:t>
            </a:r>
            <a:r>
              <a:rPr lang="uk-UA" altLang="ru-RU" sz="2000" dirty="0" err="1" smtClean="0"/>
              <a:t>англ</a:t>
            </a:r>
            <a:r>
              <a:rPr lang="uk-UA" altLang="ru-RU" sz="2000" dirty="0" smtClean="0"/>
              <a:t>.)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b="1" dirty="0" smtClean="0"/>
              <a:t>Навчальний посібник</a:t>
            </a:r>
            <a:r>
              <a:rPr lang="uk-UA" sz="2000" dirty="0" smtClean="0"/>
              <a:t>: «Офіс управління інтелектуальною власністю: створення, робота, ефективність» - К.: </a:t>
            </a:r>
            <a:r>
              <a:rPr lang="uk-UA" sz="2000" dirty="0" err="1" smtClean="0"/>
              <a:t>УкрІНТЕІ</a:t>
            </a:r>
            <a:r>
              <a:rPr lang="uk-UA" sz="2000" dirty="0" smtClean="0"/>
              <a:t>, 2016. – 196 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b="1" dirty="0" smtClean="0"/>
              <a:t>Наукове видання: </a:t>
            </a:r>
            <a:r>
              <a:rPr lang="uk-UA" sz="2000" dirty="0" smtClean="0"/>
              <a:t>«Огляд наукових підходів до визначення суті та моделей інноваційної діяльності і трансферу технологій» - К.: </a:t>
            </a:r>
            <a:r>
              <a:rPr lang="uk-UA" sz="2000" dirty="0" err="1" smtClean="0"/>
              <a:t>УкрІНТЕІ</a:t>
            </a:r>
            <a:r>
              <a:rPr lang="uk-UA" sz="2000" dirty="0" smtClean="0"/>
              <a:t>, 2016. – 120 с.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altLang="ru-RU" sz="2000" dirty="0" smtClean="0">
                <a:solidFill>
                  <a:srgbClr val="FF0000"/>
                </a:solidFill>
              </a:rPr>
              <a:t>Дайджест 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новини</a:t>
            </a:r>
            <a:r>
              <a:rPr lang="ru-RU" altLang="ru-RU" sz="2000" dirty="0" smtClean="0">
                <a:solidFill>
                  <a:srgbClr val="FF0000"/>
                </a:solidFill>
              </a:rPr>
              <a:t> 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від</a:t>
            </a:r>
            <a:r>
              <a:rPr lang="ru-RU" altLang="ru-RU" sz="2000" dirty="0" smtClean="0">
                <a:solidFill>
                  <a:srgbClr val="FF0000"/>
                </a:solidFill>
              </a:rPr>
              <a:t> 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УкрІНТЕІ</a:t>
            </a:r>
            <a:r>
              <a:rPr lang="ru-RU" altLang="ru-RU" sz="2000" dirty="0" smtClean="0">
                <a:solidFill>
                  <a:srgbClr val="FF0000"/>
                </a:solidFill>
              </a:rPr>
              <a:t>: наука, </a:t>
            </a:r>
            <a:r>
              <a:rPr lang="uk-UA" altLang="ru-RU" sz="2000" dirty="0" smtClean="0">
                <a:solidFill>
                  <a:srgbClr val="FF0000"/>
                </a:solidFill>
              </a:rPr>
              <a:t>інновації</a:t>
            </a:r>
            <a:r>
              <a:rPr lang="ru-RU" altLang="ru-RU" sz="2000" dirty="0" smtClean="0">
                <a:solidFill>
                  <a:srgbClr val="FF0000"/>
                </a:solidFill>
              </a:rPr>
              <a:t>, </a:t>
            </a:r>
            <a:r>
              <a:rPr lang="uk-UA" altLang="ru-RU" sz="2000" dirty="0" smtClean="0">
                <a:solidFill>
                  <a:srgbClr val="FF0000"/>
                </a:solidFill>
              </a:rPr>
              <a:t>технології</a:t>
            </a:r>
            <a:r>
              <a:rPr lang="uk-UA" sz="2000" dirty="0" smtClean="0">
                <a:solidFill>
                  <a:srgbClr val="FF0000"/>
                </a:solidFill>
              </a:rPr>
              <a:t>»</a:t>
            </a:r>
            <a:r>
              <a:rPr lang="uk-UA" altLang="ru-RU" sz="2000" dirty="0" smtClean="0">
                <a:solidFill>
                  <a:srgbClr val="FF0000"/>
                </a:solidFill>
              </a:rPr>
              <a:t> </a:t>
            </a:r>
            <a:r>
              <a:rPr lang="ru-RU" altLang="ru-RU" sz="2000" dirty="0" smtClean="0">
                <a:solidFill>
                  <a:srgbClr val="FF0000"/>
                </a:solidFill>
              </a:rPr>
              <a:t>№1-16.    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 smtClean="0">
                <a:solidFill>
                  <a:srgbClr val="FF0000"/>
                </a:solidFill>
              </a:rPr>
              <a:t>Інформаційний бюлетень </a:t>
            </a:r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uk-UA" sz="2000" dirty="0" smtClean="0">
                <a:solidFill>
                  <a:srgbClr val="FF0000"/>
                </a:solidFill>
              </a:rPr>
              <a:t>Дослідження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uk-UA" sz="2000" dirty="0" smtClean="0">
                <a:solidFill>
                  <a:srgbClr val="FF0000"/>
                </a:solidFill>
              </a:rPr>
              <a:t>технології</a:t>
            </a:r>
            <a:r>
              <a:rPr lang="ru-RU" sz="2000" dirty="0" smtClean="0">
                <a:solidFill>
                  <a:srgbClr val="FF0000"/>
                </a:solidFill>
              </a:rPr>
              <a:t> та </a:t>
            </a:r>
            <a:r>
              <a:rPr lang="uk-UA" sz="2000" dirty="0" smtClean="0">
                <a:solidFill>
                  <a:srgbClr val="FF0000"/>
                </a:solidFill>
              </a:rPr>
              <a:t>інновації</a:t>
            </a:r>
            <a:r>
              <a:rPr lang="ru-RU" sz="2000" dirty="0" smtClean="0">
                <a:solidFill>
                  <a:srgbClr val="FF0000"/>
                </a:solidFill>
              </a:rPr>
              <a:t> у </a:t>
            </a:r>
            <a:r>
              <a:rPr lang="uk-UA" sz="2000" dirty="0" smtClean="0">
                <a:solidFill>
                  <a:srgbClr val="FF0000"/>
                </a:solidFill>
              </a:rPr>
              <a:t>Європейському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Союзі»</a:t>
            </a:r>
            <a:r>
              <a:rPr lang="ru-RU" sz="20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altLang="ru-RU" sz="2000" dirty="0" smtClean="0">
                <a:solidFill>
                  <a:srgbClr val="FF0000"/>
                </a:solidFill>
              </a:rPr>
              <a:t>№1-16.</a:t>
            </a:r>
            <a:endParaRPr lang="uk-UA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18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16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Публікація основних </a:t>
            </a:r>
            <a:r>
              <a:rPr lang="uk-UA" sz="3200" b="1" dirty="0" smtClean="0"/>
              <a:t>результатів </a:t>
            </a:r>
            <a:br>
              <a:rPr lang="uk-UA" sz="3200" b="1" dirty="0" smtClean="0"/>
            </a:br>
            <a:r>
              <a:rPr lang="uk-UA" sz="3200" b="1" dirty="0" smtClean="0"/>
              <a:t>наукових досліджень</a:t>
            </a:r>
            <a:r>
              <a:rPr lang="uk-UA" sz="2800" b="1" dirty="0" smtClean="0"/>
              <a:t>:</a:t>
            </a:r>
            <a:endParaRPr lang="ru-RU" sz="2800" b="1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78850" cy="5400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200" b="1" i="1" dirty="0" smtClean="0"/>
              <a:t>Наукові доповіді:</a:t>
            </a:r>
            <a:endParaRPr lang="uk-UA" altLang="ru-RU" sz="2200" b="1" dirty="0" smtClean="0"/>
          </a:p>
          <a:p>
            <a:pPr>
              <a:lnSpc>
                <a:spcPct val="80000"/>
              </a:lnSpc>
              <a:defRPr/>
            </a:pPr>
            <a:r>
              <a:rPr lang="uk-UA" altLang="ru-RU" sz="2200" dirty="0" smtClean="0"/>
              <a:t>Чмир О.С. Наукові теорії та практичні інструменти, що використовуються для стимулювання трансферу технологій / О.С. Чмир. – К.: </a:t>
            </a:r>
            <a:r>
              <a:rPr lang="uk-UA" altLang="ru-RU" sz="2200" dirty="0" err="1" smtClean="0"/>
              <a:t>УкрІНТЕІ</a:t>
            </a:r>
            <a:r>
              <a:rPr lang="uk-UA" altLang="ru-RU" sz="2200" dirty="0" smtClean="0"/>
              <a:t>, 2016. -</a:t>
            </a:r>
            <a:r>
              <a:rPr lang="en-US" altLang="ru-RU" sz="2200" dirty="0" smtClean="0"/>
              <a:t>120</a:t>
            </a:r>
            <a:r>
              <a:rPr lang="uk-UA" altLang="ru-RU" sz="2200" dirty="0" smtClean="0"/>
              <a:t> с.</a:t>
            </a:r>
          </a:p>
          <a:p>
            <a:pPr>
              <a:lnSpc>
                <a:spcPct val="80000"/>
              </a:lnSpc>
              <a:defRPr/>
            </a:pPr>
            <a:r>
              <a:rPr lang="uk-UA" altLang="ru-RU" sz="2200" dirty="0" smtClean="0"/>
              <a:t>Прудка О.В. Прямі та непрямі методи державної підтримки інноваційної діяльності. – К.: </a:t>
            </a:r>
            <a:r>
              <a:rPr lang="uk-UA" altLang="ru-RU" sz="2200" dirty="0" err="1" smtClean="0"/>
              <a:t>УкрІНТЕІ</a:t>
            </a:r>
            <a:r>
              <a:rPr lang="uk-UA" altLang="ru-RU" sz="2200" dirty="0" smtClean="0"/>
              <a:t>, 2016. - 40 с.</a:t>
            </a:r>
          </a:p>
          <a:p>
            <a:pPr>
              <a:lnSpc>
                <a:spcPct val="80000"/>
              </a:lnSpc>
              <a:defRPr/>
            </a:pPr>
            <a:r>
              <a:rPr lang="uk-UA" altLang="ru-RU" sz="2200" dirty="0" err="1" smtClean="0"/>
              <a:t>Рожкова</a:t>
            </a:r>
            <a:r>
              <a:rPr lang="uk-UA" altLang="ru-RU" sz="2200" dirty="0" smtClean="0"/>
              <a:t> Л.В. Створення системи підтримки інноваційного малого і середнього підприємництва. - К.: </a:t>
            </a:r>
            <a:r>
              <a:rPr lang="uk-UA" altLang="ru-RU" sz="2200" dirty="0" err="1" smtClean="0"/>
              <a:t>УкрІНТЕІ</a:t>
            </a:r>
            <a:r>
              <a:rPr lang="ru-RU" altLang="ru-RU" sz="2200" dirty="0" smtClean="0"/>
              <a:t>,</a:t>
            </a:r>
            <a:r>
              <a:rPr lang="uk-UA" altLang="ru-RU" sz="2200" dirty="0" smtClean="0"/>
              <a:t> 2016. -  45 с.</a:t>
            </a:r>
          </a:p>
          <a:p>
            <a:pPr>
              <a:lnSpc>
                <a:spcPct val="80000"/>
              </a:lnSpc>
              <a:defRPr/>
            </a:pPr>
            <a:r>
              <a:rPr lang="uk-UA" altLang="ru-RU" sz="2200" dirty="0" smtClean="0"/>
              <a:t>Березняк Н.В., Кваша Т.К. Досвід та методика проведення кон'юнктурних досліджень, 2016. – К.: </a:t>
            </a:r>
            <a:r>
              <a:rPr lang="uk-UA" altLang="ru-RU" sz="2200" dirty="0" err="1" smtClean="0"/>
              <a:t>УкрІНТЕІ</a:t>
            </a:r>
            <a:r>
              <a:rPr lang="ru-RU" altLang="ru-RU" sz="2200" dirty="0" smtClean="0"/>
              <a:t>, 2016. -</a:t>
            </a:r>
            <a:r>
              <a:rPr lang="uk-UA" altLang="ru-RU" sz="2200" dirty="0" smtClean="0"/>
              <a:t> 85 с.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sz="2200" b="1" dirty="0" smtClean="0"/>
              <a:t>Опубліковано:</a:t>
            </a:r>
            <a:r>
              <a:rPr lang="uk-UA" altLang="ru-RU" sz="2200" dirty="0" smtClean="0"/>
              <a:t> 29 статей у фахових журналах, </a:t>
            </a:r>
            <a:r>
              <a:rPr lang="uk-UA" sz="2200" b="1" dirty="0" smtClean="0">
                <a:effectLst/>
              </a:rPr>
              <a:t> у </a:t>
            </a:r>
            <a:r>
              <a:rPr lang="uk-UA" sz="2200" b="1" dirty="0" err="1" smtClean="0">
                <a:effectLst/>
              </a:rPr>
              <a:t>т.ч</a:t>
            </a:r>
            <a:r>
              <a:rPr lang="uk-UA" sz="2200" b="1" dirty="0" smtClean="0">
                <a:effectLst/>
              </a:rPr>
              <a:t>. 6 - у зарубіжних виданнях, </a:t>
            </a:r>
            <a:r>
              <a:rPr lang="uk-UA" sz="2200" b="1" i="1" u="sng" dirty="0" smtClean="0">
                <a:effectLst/>
              </a:rPr>
              <a:t>які мають </a:t>
            </a:r>
            <a:r>
              <a:rPr lang="uk-UA" sz="2200" b="1" i="1" u="sng" dirty="0" err="1" smtClean="0">
                <a:effectLst/>
              </a:rPr>
              <a:t>імпакт</a:t>
            </a:r>
            <a:r>
              <a:rPr lang="uk-UA" sz="2200" b="1" i="1" u="sng" dirty="0" smtClean="0">
                <a:effectLst/>
              </a:rPr>
              <a:t>-фактор, </a:t>
            </a:r>
            <a:r>
              <a:rPr lang="uk-UA" altLang="ru-RU" sz="2200" dirty="0" smtClean="0"/>
              <a:t> 33 тез доповідей на зарубіжних та міжнародних  наукових конференціях, регулярно видається 6 підписних науково-інформаційних видань (54 випуски).</a:t>
            </a:r>
            <a:endParaRPr lang="en-US" altLang="ru-RU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noFill/>
        </p:spPr>
        <p:txBody>
          <a:bodyPr/>
          <a:lstStyle/>
          <a:p>
            <a:r>
              <a:rPr lang="uk-UA" altLang="ru-RU" sz="3200" b="1" smtClean="0">
                <a:effectLst/>
              </a:rPr>
              <a:t>Видавнича діяльність</a:t>
            </a:r>
            <a:endParaRPr lang="ru-RU" altLang="ru-RU" sz="3200" b="1" smtClean="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876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9050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b="1" dirty="0" smtClean="0">
              <a:effectLst/>
            </a:endParaRPr>
          </a:p>
          <a:p>
            <a:pPr indent="1905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000" b="1" dirty="0" smtClean="0"/>
              <a:t>Вийшло близько 70 випусків</a:t>
            </a:r>
            <a:r>
              <a:rPr lang="uk-UA" altLang="ru-RU" sz="2000" dirty="0" smtClean="0"/>
              <a:t> різних видань </a:t>
            </a:r>
            <a:r>
              <a:rPr lang="uk-UA" altLang="ru-RU" sz="2000" dirty="0" err="1" smtClean="0"/>
              <a:t>заг</a:t>
            </a:r>
            <a:r>
              <a:rPr lang="uk-UA" altLang="ru-RU" sz="2000" dirty="0" smtClean="0"/>
              <a:t>. тиражом 7400 примірників, обсягом більше 850 друк. </a:t>
            </a:r>
            <a:r>
              <a:rPr lang="uk-UA" altLang="ru-RU" sz="2000" dirty="0" err="1" smtClean="0"/>
              <a:t>арк</a:t>
            </a:r>
            <a:r>
              <a:rPr lang="uk-UA" altLang="ru-RU" sz="2000" dirty="0" smtClean="0"/>
              <a:t>., у </a:t>
            </a:r>
            <a:r>
              <a:rPr lang="uk-UA" altLang="ru-RU" sz="2000" dirty="0" err="1" smtClean="0"/>
              <a:t>т.ч</a:t>
            </a:r>
            <a:r>
              <a:rPr lang="uk-UA" altLang="ru-RU" sz="2000" dirty="0" smtClean="0"/>
              <a:t>.:</a:t>
            </a:r>
          </a:p>
          <a:p>
            <a:pPr indent="19050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000" b="1" dirty="0" smtClean="0"/>
          </a:p>
          <a:p>
            <a:pPr indent="19050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uk-UA" altLang="ru-RU" sz="2000" b="1" dirty="0" smtClean="0"/>
              <a:t>Передплатні видання: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Фаховий науковий журнал </a:t>
            </a:r>
            <a:r>
              <a:rPr lang="ru-RU" altLang="ru-RU" sz="2000" dirty="0" smtClean="0"/>
              <a:t>«</a:t>
            </a:r>
            <a:r>
              <a:rPr lang="uk-UA" altLang="ru-RU" sz="2000" dirty="0" smtClean="0"/>
              <a:t>Науково-технічна інформація</a:t>
            </a:r>
            <a:r>
              <a:rPr lang="ru-RU" altLang="ru-RU" sz="2000" dirty="0" smtClean="0"/>
              <a:t>»</a:t>
            </a:r>
            <a:r>
              <a:rPr lang="uk-UA" altLang="ru-RU" sz="2000" dirty="0" smtClean="0"/>
              <a:t> – 4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Збірник рефератів дисертацій, НДР та ДКР – 12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err="1" smtClean="0"/>
              <a:t>Бюллетень</a:t>
            </a:r>
            <a:r>
              <a:rPr lang="uk-UA" altLang="ru-RU" sz="2000" dirty="0" smtClean="0"/>
              <a:t> </a:t>
            </a:r>
            <a:r>
              <a:rPr lang="uk-UA" altLang="ru-RU" sz="2000" dirty="0" err="1" smtClean="0"/>
              <a:t>регистрации</a:t>
            </a:r>
            <a:r>
              <a:rPr lang="uk-UA" altLang="ru-RU" sz="2000" dirty="0" smtClean="0"/>
              <a:t> НИР и ОКР – 6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Char char="•"/>
              <a:defRPr/>
            </a:pPr>
            <a:endParaRPr lang="uk-UA" altLang="ru-RU" sz="2000" dirty="0" smtClean="0"/>
          </a:p>
          <a:p>
            <a:pPr indent="19050">
              <a:lnSpc>
                <a:spcPct val="80000"/>
              </a:lnSpc>
              <a:buFontTx/>
              <a:buNone/>
              <a:defRPr/>
            </a:pPr>
            <a:r>
              <a:rPr lang="uk-UA" altLang="ru-RU" sz="2000" b="1" dirty="0" smtClean="0"/>
              <a:t>Періодичні видання: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Збірник рефератів фахових видань МОН України – 12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Інформаційний бюлетень </a:t>
            </a:r>
            <a:r>
              <a:rPr lang="ru-RU" altLang="ru-RU" sz="2000" dirty="0" smtClean="0"/>
              <a:t>«</a:t>
            </a:r>
            <a:r>
              <a:rPr lang="uk-UA" altLang="ru-RU" sz="2000" dirty="0" smtClean="0"/>
              <a:t>План проведення наукових, науково-технічних симпозіумів, з'їздів, конференцій, семінарів, нарад в Україні в 2014-2015 рр.</a:t>
            </a:r>
            <a:r>
              <a:rPr lang="ru-RU" altLang="ru-RU" sz="2000" dirty="0" smtClean="0"/>
              <a:t>»</a:t>
            </a:r>
            <a:r>
              <a:rPr lang="uk-UA" altLang="ru-RU" sz="2000" dirty="0" smtClean="0"/>
              <a:t> – 4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Бібл. покажчик </a:t>
            </a:r>
            <a:r>
              <a:rPr lang="ru-RU" altLang="ru-RU" sz="2000" dirty="0" smtClean="0"/>
              <a:t>«</a:t>
            </a:r>
            <a:r>
              <a:rPr lang="uk-UA" altLang="ru-RU" sz="2000" dirty="0" smtClean="0"/>
              <a:t>Екологія: нормативні акти і інформаційні матеріали</a:t>
            </a:r>
            <a:r>
              <a:rPr lang="ru-RU" altLang="ru-RU" sz="2000" dirty="0" smtClean="0"/>
              <a:t>»</a:t>
            </a:r>
            <a:r>
              <a:rPr lang="uk-UA" altLang="ru-RU" sz="2000" dirty="0" smtClean="0"/>
              <a:t> – 4</a:t>
            </a:r>
          </a:p>
          <a:p>
            <a:pPr indent="19050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uk-UA" altLang="ru-RU" sz="2000" dirty="0" smtClean="0"/>
              <a:t>Сигнальна інформація </a:t>
            </a:r>
            <a:r>
              <a:rPr lang="ru-RU" altLang="ru-RU" sz="2000" dirty="0" smtClean="0"/>
              <a:t>«</a:t>
            </a:r>
            <a:r>
              <a:rPr lang="uk-UA" altLang="ru-RU" sz="2000" dirty="0" smtClean="0"/>
              <a:t>Закони та підзаконні акти у сфері науки, інформації, інновацій</a:t>
            </a:r>
            <a:r>
              <a:rPr lang="ru-RU" altLang="ru-RU" sz="2000" dirty="0" smtClean="0"/>
              <a:t>»</a:t>
            </a:r>
            <a:r>
              <a:rPr lang="uk-UA" altLang="ru-RU" sz="2000" dirty="0" smtClean="0"/>
              <a:t> – 24</a:t>
            </a:r>
          </a:p>
          <a:p>
            <a:pPr indent="19050">
              <a:lnSpc>
                <a:spcPct val="80000"/>
              </a:lnSpc>
              <a:buFontTx/>
              <a:buNone/>
              <a:defRPr/>
            </a:pPr>
            <a:r>
              <a:rPr lang="uk-UA" altLang="ru-RU" sz="1600" b="1" dirty="0" smtClean="0">
                <a:effectLst/>
              </a:rPr>
              <a:t> </a:t>
            </a:r>
            <a:endParaRPr lang="ru-RU" altLang="ru-RU" sz="1600" b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900113" y="188913"/>
            <a:ext cx="7272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200" b="1">
                <a:cs typeface="Arial" charset="0"/>
              </a:rPr>
              <a:t>ПЕРСПЕКТИВИ УкрІНТЕІ</a:t>
            </a:r>
            <a:endParaRPr lang="ru-RU" altLang="ru-RU" sz="3200" b="1">
              <a:cs typeface="Arial" charset="0"/>
            </a:endParaRPr>
          </a:p>
        </p:txBody>
      </p:sp>
      <p:pic>
        <p:nvPicPr>
          <p:cNvPr id="29699" name="Picture 4" descr="C:\Users\sv\Desktop\Презент\Жовти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64801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900113" y="188913"/>
            <a:ext cx="7272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200" b="1">
                <a:cs typeface="Arial" charset="0"/>
              </a:rPr>
              <a:t>ПЕРСПЕКТИВИ УкрІНТЕІ</a:t>
            </a:r>
            <a:endParaRPr lang="ru-RU" altLang="ru-RU" sz="3200" b="1">
              <a:cs typeface="Arial" charset="0"/>
            </a:endParaRPr>
          </a:p>
        </p:txBody>
      </p:sp>
      <p:pic>
        <p:nvPicPr>
          <p:cNvPr id="30723" name="Picture 4" descr="C:\Users\sv\Desktop\Презент\сині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63357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900113" y="188913"/>
            <a:ext cx="7272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200" b="1">
                <a:cs typeface="Arial" charset="0"/>
              </a:rPr>
              <a:t>ПЕРСПЕКТИВИ УкрІНТЕІ</a:t>
            </a:r>
            <a:endParaRPr lang="ru-RU" altLang="ru-RU" sz="3200" b="1">
              <a:cs typeface="Arial" charset="0"/>
            </a:endParaRPr>
          </a:p>
        </p:txBody>
      </p:sp>
      <p:pic>
        <p:nvPicPr>
          <p:cNvPr id="31747" name="Picture 4" descr="C:\Users\sv\Desktop\Презент\3.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836613"/>
            <a:ext cx="626427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sv\Desktop\Презент\4.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846138"/>
            <a:ext cx="632142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900113" y="188913"/>
            <a:ext cx="7272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200" b="1">
                <a:cs typeface="Arial" charset="0"/>
              </a:rPr>
              <a:t>ПЕРСПЕКТИВИ УкрІНТЕІ</a:t>
            </a:r>
            <a:endParaRPr lang="ru-RU" altLang="ru-RU" sz="32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100838"/>
            <a:ext cx="7737101" cy="6757162"/>
          </a:xfrm>
          <a:prstGeom prst="roundRect">
            <a:avLst/>
          </a:prstGeom>
          <a:solidFill>
            <a:schemeClr val="tx2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pic>
        <p:nvPicPr>
          <p:cNvPr id="33797" name="Picture 3" descr="C:\Users\sv\Desktop\Презент\logo-prozrasno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01600"/>
            <a:ext cx="1728788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sv\Desktop\Презент\Суцільні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268413"/>
            <a:ext cx="6985000" cy="5761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noFill/>
        </p:spPr>
        <p:txBody>
          <a:bodyPr/>
          <a:lstStyle/>
          <a:p>
            <a:r>
              <a:rPr lang="uk-UA" altLang="ru-RU" sz="3200" b="1" smtClean="0">
                <a:effectLst/>
              </a:rPr>
              <a:t>Плани на 201</a:t>
            </a:r>
            <a:r>
              <a:rPr lang="en-US" altLang="ru-RU" sz="3200" b="1" smtClean="0">
                <a:effectLst/>
              </a:rPr>
              <a:t>7</a:t>
            </a:r>
            <a:r>
              <a:rPr lang="uk-UA" altLang="ru-RU" sz="3200" b="1" smtClean="0">
                <a:effectLst/>
              </a:rPr>
              <a:t> р.</a:t>
            </a:r>
            <a:endParaRPr lang="ru-RU" altLang="ru-RU" sz="3200" b="1" smtClean="0"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661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361950" algn="ctr">
              <a:buFont typeface="Wingdings" pitchFamily="2" charset="2"/>
              <a:buNone/>
              <a:defRPr/>
            </a:pPr>
            <a:r>
              <a:rPr lang="uk-UA" altLang="ru-RU" sz="2400" b="1" u="sng" dirty="0" smtClean="0"/>
              <a:t>Виконання наукових досліджень</a:t>
            </a:r>
          </a:p>
          <a:p>
            <a:pPr marL="0" indent="361950" algn="just">
              <a:buFont typeface="Wingdings" pitchFamily="2" charset="2"/>
              <a:buNone/>
              <a:defRPr/>
            </a:pPr>
            <a:r>
              <a:rPr lang="uk-UA" altLang="ru-RU" sz="2000" b="1" dirty="0" smtClean="0"/>
              <a:t>- Дослідження стану розвитку науки й технологій в Україні на основі моніторингу результатів наукової й інноваційної діяльності та удосконалення науково-методичної бази; </a:t>
            </a:r>
            <a:endParaRPr lang="en-US" altLang="ru-RU" sz="2000" b="1" dirty="0" smtClean="0"/>
          </a:p>
          <a:p>
            <a:pPr marL="0" indent="361950" algn="just">
              <a:buFont typeface="Wingdings" pitchFamily="2" charset="2"/>
              <a:buNone/>
              <a:defRPr/>
            </a:pPr>
            <a:r>
              <a:rPr lang="uk-UA" altLang="ru-RU" sz="2000" b="1" dirty="0" smtClean="0"/>
              <a:t>- Науково-методичне та інформаційне забезпечення організації та проведення наукової і науково-технічної експертизи в </a:t>
            </a:r>
            <a:r>
              <a:rPr lang="uk-UA" altLang="ru-RU" sz="2000" b="1" dirty="0" err="1" smtClean="0"/>
              <a:t>УкрІНТЕІ</a:t>
            </a:r>
            <a:r>
              <a:rPr lang="uk-UA" altLang="ru-RU" sz="2000" dirty="0"/>
              <a:t>;</a:t>
            </a:r>
            <a:endParaRPr lang="uk-UA" altLang="ru-RU" sz="2000" dirty="0" smtClean="0"/>
          </a:p>
          <a:p>
            <a:pPr marL="0" indent="361950" algn="just">
              <a:buFont typeface="Wingdings" pitchFamily="2" charset="2"/>
              <a:buNone/>
              <a:defRPr/>
            </a:pPr>
            <a:r>
              <a:rPr lang="uk-UA" altLang="ru-RU" sz="2000" b="1" dirty="0" smtClean="0"/>
              <a:t>- Дослідження стану і шляхів формування інформаційних ресурсів для забезпечення науково-технічної діяльності  в Україні</a:t>
            </a:r>
            <a:r>
              <a:rPr lang="uk-UA" altLang="ru-RU" sz="2000" dirty="0"/>
              <a:t>;</a:t>
            </a:r>
            <a:endParaRPr lang="uk-UA" altLang="ru-RU" sz="2000" dirty="0" smtClean="0"/>
          </a:p>
          <a:p>
            <a:pPr marL="0" indent="361950" algn="just">
              <a:buFont typeface="Wingdings" pitchFamily="2" charset="2"/>
              <a:buNone/>
              <a:defRPr/>
            </a:pPr>
            <a:r>
              <a:rPr lang="uk-UA" altLang="ru-RU" sz="2000" b="1" dirty="0" smtClean="0"/>
              <a:t>- Розроблення вимог до створення Національного </a:t>
            </a:r>
            <a:r>
              <a:rPr lang="uk-UA" altLang="ru-RU" sz="2000" b="1" dirty="0" err="1" smtClean="0"/>
              <a:t>репозитарію</a:t>
            </a:r>
            <a:r>
              <a:rPr lang="uk-UA" altLang="ru-RU" sz="2000" dirty="0" smtClean="0"/>
              <a:t> </a:t>
            </a:r>
            <a:r>
              <a:rPr lang="uk-UA" altLang="ru-RU" sz="2000" b="1" dirty="0" smtClean="0"/>
              <a:t>академічних текстів, формування його структури та стандартів .</a:t>
            </a:r>
          </a:p>
          <a:p>
            <a:pPr marL="0" indent="361950" algn="ctr">
              <a:buFont typeface="Wingdings" pitchFamily="2" charset="2"/>
              <a:buNone/>
              <a:defRPr/>
            </a:pPr>
            <a:endParaRPr lang="en-US" altLang="ru-RU" sz="2000" dirty="0" smtClean="0"/>
          </a:p>
          <a:p>
            <a:pPr marL="0" indent="361950" algn="ctr">
              <a:buFont typeface="Wingdings" pitchFamily="2" charset="2"/>
              <a:buNone/>
              <a:defRPr/>
            </a:pPr>
            <a:r>
              <a:rPr lang="uk-UA" altLang="ru-RU" sz="2400" b="1" u="sng" dirty="0" smtClean="0"/>
              <a:t>Інформаційно-аналітична діяльність</a:t>
            </a:r>
          </a:p>
          <a:p>
            <a:pPr>
              <a:buFontTx/>
              <a:buChar char="-"/>
              <a:defRPr/>
            </a:pPr>
            <a:r>
              <a:rPr lang="uk-UA" altLang="ru-RU" sz="2000" b="1" dirty="0" smtClean="0"/>
              <a:t>Інформаційно-аналітичне забезпечення органів управління;</a:t>
            </a:r>
            <a:endParaRPr lang="uk-UA" altLang="ru-RU" sz="2000" b="1" dirty="0"/>
          </a:p>
          <a:p>
            <a:pPr>
              <a:buFontTx/>
              <a:buChar char="-"/>
              <a:defRPr/>
            </a:pPr>
            <a:r>
              <a:rPr lang="uk-UA" altLang="ru-RU" sz="2000" b="1" dirty="0" smtClean="0"/>
              <a:t>- Інформаційно-аналітичне забезпечення користувачів усіх форм власності і підпорядкування.</a:t>
            </a:r>
            <a:endParaRPr lang="ru-RU" altLang="ru-RU" sz="2000" b="1" dirty="0" smtClean="0"/>
          </a:p>
          <a:p>
            <a:pPr marL="0" indent="36195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b="1" dirty="0" smtClean="0"/>
          </a:p>
          <a:p>
            <a:pPr marL="0" indent="36195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altLang="ru-RU" b="1" smtClean="0">
                <a:solidFill>
                  <a:schemeClr val="tx1"/>
                </a:solidFill>
                <a:effectLst/>
              </a:rPr>
              <a:t>Основні завдання УкрІНТЕІ:</a:t>
            </a:r>
            <a:endParaRPr lang="ru-RU" altLang="ru-RU" b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40763" cy="5329238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smtClean="0">
                <a:effectLst/>
              </a:rPr>
              <a:t> 1) проведення наукових досліджень для інформаційно-аналітичного забезпечення наукової, науково-технічної, інноваційної діяльності та трансферу технологій;</a:t>
            </a:r>
          </a:p>
          <a:p>
            <a:pPr>
              <a:lnSpc>
                <a:spcPct val="90000"/>
              </a:lnSpc>
            </a:pPr>
            <a:r>
              <a:rPr lang="uk-UA" altLang="ru-RU" sz="2800" smtClean="0">
                <a:effectLst/>
              </a:rPr>
              <a:t> 2) наукове, методичне, інформаційно-аналітичне та організаційне забезпечення наукової і науково-технічної експертизи;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>
                <a:effectLst/>
              </a:rPr>
              <a:t> 3) створення і формування системи національних інформаційних ресурсів з науково-технічної та інноваційної діяльності, засобів доступу до них та побудова системи інформаційно-аналітичного обслуговування користувачів усіх рівнів.</a:t>
            </a:r>
            <a:endParaRPr lang="ru-RU" altLang="ru-RU" sz="2800" smtClean="0">
              <a:effectLst/>
            </a:endParaRPr>
          </a:p>
          <a:p>
            <a:pPr>
              <a:lnSpc>
                <a:spcPct val="90000"/>
              </a:lnSpc>
            </a:pPr>
            <a:endParaRPr lang="ru-RU" altLang="ru-RU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7940675" cy="4525963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uk-UA" altLang="ru-RU" smtClean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uk-UA" altLang="ru-RU" smtClean="0">
              <a:effectLst/>
            </a:endParaRPr>
          </a:p>
          <a:p>
            <a:pPr algn="ctr">
              <a:buFont typeface="Wingdings" pitchFamily="2" charset="2"/>
              <a:buNone/>
            </a:pPr>
            <a:endParaRPr lang="uk-UA" altLang="ru-RU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uk-UA" altLang="ru-RU" sz="6000" smtClean="0">
                <a:effectLst/>
              </a:rPr>
              <a:t>Дякую за увагу !</a:t>
            </a:r>
            <a:endParaRPr lang="ru-RU" altLang="ru-RU" sz="6000" smtClean="0">
              <a:effectLst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195513" y="2320925"/>
            <a:ext cx="374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uk-UA" altLang="ru-RU" sz="5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endParaRPr lang="ru-RU" altLang="ru-RU" sz="54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altLang="ru-RU" sz="3200" smtClean="0">
                <a:effectLst/>
              </a:rPr>
              <a:t>Законодавством України </a:t>
            </a:r>
            <a:br>
              <a:rPr lang="uk-UA" altLang="ru-RU" sz="3200" smtClean="0">
                <a:effectLst/>
              </a:rPr>
            </a:br>
            <a:r>
              <a:rPr lang="uk-UA" altLang="ru-RU" sz="3200" smtClean="0">
                <a:effectLst/>
              </a:rPr>
              <a:t> УкрІНТЕІ  визначено</a:t>
            </a:r>
            <a:r>
              <a:rPr lang="uk-UA" altLang="ru-RU" sz="4000" smtClean="0">
                <a:effectLst/>
              </a:rPr>
              <a:t>:</a:t>
            </a:r>
            <a:endParaRPr lang="ru-RU" altLang="ru-RU" sz="4000" smtClean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noFill/>
        </p:spPr>
        <p:txBody>
          <a:bodyPr/>
          <a:lstStyle/>
          <a:p>
            <a:pPr algn="ctr"/>
            <a:r>
              <a:rPr lang="uk-UA" altLang="ru-RU" smtClean="0">
                <a:effectLst/>
              </a:rPr>
              <a:t>головним виконавцем моніторингових досліджень стану розвитку науки і техніки та результатів наукової, науково-технічної й інноваційної діяльності за рахунок коштів державного бюджету </a:t>
            </a:r>
          </a:p>
          <a:p>
            <a:pPr algn="ctr">
              <a:buFont typeface="Wingdings" pitchFamily="2" charset="2"/>
              <a:buNone/>
            </a:pPr>
            <a:r>
              <a:rPr lang="uk-UA" altLang="ru-RU" sz="2800" smtClean="0">
                <a:effectLst/>
              </a:rPr>
              <a:t>(</a:t>
            </a:r>
            <a:r>
              <a:rPr lang="uk-UA" altLang="ru-RU" sz="2800" i="1" smtClean="0">
                <a:effectLst/>
              </a:rPr>
              <a:t>постанова КМУ від 25.08.2004 № 1084</a:t>
            </a:r>
            <a:r>
              <a:rPr lang="uk-UA" altLang="ru-RU" sz="2800" smtClean="0">
                <a:effectLst/>
              </a:rPr>
              <a:t>);</a:t>
            </a:r>
            <a:endParaRPr lang="ru-RU" alt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altLang="ru-RU" sz="3200" smtClean="0">
                <a:effectLst/>
              </a:rPr>
              <a:t>Законодавством України УкрІНТЕІ </a:t>
            </a:r>
            <a:br>
              <a:rPr lang="uk-UA" altLang="ru-RU" sz="3200" smtClean="0">
                <a:effectLst/>
              </a:rPr>
            </a:br>
            <a:r>
              <a:rPr lang="uk-UA" altLang="ru-RU" sz="3200" smtClean="0">
                <a:effectLst/>
              </a:rPr>
              <a:t> визначено </a:t>
            </a:r>
            <a:r>
              <a:rPr lang="uk-UA" altLang="ru-RU" sz="4000" smtClean="0">
                <a:effectLst/>
              </a:rPr>
              <a:t>:</a:t>
            </a:r>
            <a:endParaRPr lang="ru-RU" altLang="ru-RU" sz="400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noFill/>
        </p:spPr>
        <p:txBody>
          <a:bodyPr/>
          <a:lstStyle/>
          <a:p>
            <a:pPr algn="ctr"/>
            <a:r>
              <a:rPr lang="uk-UA" altLang="ru-RU" smtClean="0">
                <a:effectLst/>
              </a:rPr>
              <a:t>центром державної реєстрації НДДКР і дисертацій, що виконуються в Україні </a:t>
            </a:r>
            <a:r>
              <a:rPr lang="uk-UA" altLang="ru-RU" sz="2400" smtClean="0">
                <a:effectLst/>
              </a:rPr>
              <a:t>(</a:t>
            </a:r>
            <a:r>
              <a:rPr lang="uk-UA" altLang="ru-RU" sz="2400" i="1" smtClean="0">
                <a:effectLst/>
              </a:rPr>
              <a:t>постанови КМУ від 31.03.1992 № 162 та </a:t>
            </a:r>
          </a:p>
          <a:p>
            <a:pPr algn="ctr">
              <a:spcBef>
                <a:spcPct val="10000"/>
              </a:spcBef>
              <a:buFont typeface="Wingdings" pitchFamily="2" charset="2"/>
              <a:buNone/>
            </a:pPr>
            <a:r>
              <a:rPr lang="ru-RU" altLang="ru-RU" sz="2400" i="1" smtClean="0">
                <a:effectLst/>
              </a:rPr>
              <a:t>від</a:t>
            </a:r>
            <a:r>
              <a:rPr lang="uk-UA" altLang="ru-RU" sz="2400" i="1" smtClean="0">
                <a:effectLst/>
              </a:rPr>
              <a:t> 10.03.1994 № 155</a:t>
            </a:r>
            <a:r>
              <a:rPr lang="uk-UA" altLang="ru-RU" sz="2400" smtClean="0">
                <a:effectLst/>
              </a:rPr>
              <a:t>);</a:t>
            </a:r>
            <a:r>
              <a:rPr lang="uk-UA" altLang="ru-RU" smtClean="0">
                <a:effectLst/>
              </a:rPr>
              <a:t> </a:t>
            </a:r>
          </a:p>
          <a:p>
            <a:pPr algn="ctr"/>
            <a:r>
              <a:rPr lang="uk-UA" altLang="ru-RU" smtClean="0">
                <a:effectLst/>
              </a:rPr>
              <a:t>Автоматизований інформаційний фонд УкрІНТЕІ має статус «Національного надбання» </a:t>
            </a:r>
          </a:p>
          <a:p>
            <a:pPr algn="ctr">
              <a:buFont typeface="Wingdings" pitchFamily="2" charset="2"/>
              <a:buNone/>
            </a:pPr>
            <a:r>
              <a:rPr lang="uk-UA" altLang="ru-RU" sz="2400" smtClean="0">
                <a:effectLst/>
              </a:rPr>
              <a:t>(</a:t>
            </a:r>
            <a:r>
              <a:rPr lang="uk-UA" altLang="ru-RU" sz="2400" i="1" smtClean="0">
                <a:effectLst/>
              </a:rPr>
              <a:t>постанова КМУ від 19.12.2001 № 1709</a:t>
            </a:r>
            <a:r>
              <a:rPr lang="uk-UA" altLang="ru-RU" sz="2400" smtClean="0">
                <a:effectLst/>
              </a:rPr>
              <a:t>);</a:t>
            </a:r>
            <a:endParaRPr lang="ru-RU" altLang="ru-RU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noFill/>
        </p:spPr>
        <p:txBody>
          <a:bodyPr/>
          <a:lstStyle/>
          <a:p>
            <a:r>
              <a:rPr lang="uk-UA" altLang="ru-RU" sz="3200" smtClean="0">
                <a:effectLst/>
              </a:rPr>
              <a:t>Законодавством України </a:t>
            </a:r>
            <a:br>
              <a:rPr lang="uk-UA" altLang="ru-RU" sz="3200" smtClean="0">
                <a:effectLst/>
              </a:rPr>
            </a:br>
            <a:r>
              <a:rPr lang="uk-UA" altLang="ru-RU" sz="3200" smtClean="0">
                <a:effectLst/>
              </a:rPr>
              <a:t>УкрІНТЕІ визначено</a:t>
            </a:r>
            <a:r>
              <a:rPr lang="uk-UA" altLang="ru-RU" sz="4000" smtClean="0">
                <a:effectLst/>
              </a:rPr>
              <a:t>:</a:t>
            </a:r>
            <a:endParaRPr lang="ru-RU" altLang="ru-RU" sz="4000" smtClean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noFill/>
        </p:spPr>
        <p:txBody>
          <a:bodyPr/>
          <a:lstStyle/>
          <a:p>
            <a:pPr algn="ctr"/>
            <a:r>
              <a:rPr lang="uk-UA" altLang="ru-RU" smtClean="0">
                <a:effectLst/>
              </a:rPr>
              <a:t>головною науковою установою щодо науково-методичного, експертного та інформаційно-аналітичного забезпечення реалізації положень Закону України «Про державне регулювання  діяльності у сфері трансферу технологій» </a:t>
            </a:r>
          </a:p>
          <a:p>
            <a:pPr algn="ctr">
              <a:buFont typeface="Wingdings" pitchFamily="2" charset="2"/>
              <a:buNone/>
            </a:pPr>
            <a:r>
              <a:rPr lang="uk-UA" altLang="ru-RU" sz="2800" smtClean="0">
                <a:effectLst/>
              </a:rPr>
              <a:t>(</a:t>
            </a:r>
            <a:r>
              <a:rPr lang="uk-UA" altLang="ru-RU" sz="2800" i="1" smtClean="0">
                <a:effectLst/>
              </a:rPr>
              <a:t>наказ МОН України від 12.10.2006 № 699</a:t>
            </a:r>
            <a:r>
              <a:rPr lang="uk-UA" altLang="ru-RU" sz="2800" smtClean="0">
                <a:effectLst/>
              </a:rPr>
              <a:t>);</a:t>
            </a:r>
            <a:endParaRPr lang="ru-RU" alt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altLang="ru-RU" sz="3200" smtClean="0">
                <a:effectLst/>
              </a:rPr>
              <a:t>Законодавством України </a:t>
            </a:r>
            <a:br>
              <a:rPr lang="uk-UA" altLang="ru-RU" sz="3200" smtClean="0">
                <a:effectLst/>
              </a:rPr>
            </a:br>
            <a:r>
              <a:rPr lang="uk-UA" altLang="ru-RU" sz="3200" smtClean="0">
                <a:effectLst/>
              </a:rPr>
              <a:t>УкрІНТЕІ визначено</a:t>
            </a:r>
            <a:r>
              <a:rPr lang="uk-UA" altLang="ru-RU" sz="4000" smtClean="0">
                <a:effectLst/>
              </a:rPr>
              <a:t>:</a:t>
            </a:r>
            <a:endParaRPr lang="ru-RU" altLang="ru-RU" sz="4000" smtClean="0">
              <a:effectLst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uk-UA" altLang="ru-RU" dirty="0" smtClean="0"/>
              <a:t>Головним  НДІ України з проблем науково-технічної і економічної інформації </a:t>
            </a:r>
          </a:p>
          <a:p>
            <a:pPr algn="ctr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uk-UA" altLang="ru-RU" sz="2800" i="1" dirty="0" smtClean="0"/>
          </a:p>
          <a:p>
            <a:pPr algn="ctr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uk-UA" altLang="ru-RU" sz="2800" i="1" dirty="0" smtClean="0"/>
              <a:t>(наказ МОН України від 06.07.2000 № 290);</a:t>
            </a:r>
            <a:endParaRPr lang="en-US" altLang="ru-RU" sz="2800" i="1" dirty="0" smtClean="0"/>
          </a:p>
          <a:p>
            <a:pPr>
              <a:defRPr/>
            </a:pPr>
            <a:endParaRPr lang="ru-RU" altLang="ru-RU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ru-RU" altLang="ru-RU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4255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800" b="1" dirty="0" smtClean="0"/>
              <a:t>Відповідно до законодавства України </a:t>
            </a:r>
            <a:r>
              <a:rPr lang="en-US" altLang="ru-RU" sz="2800" b="1" dirty="0" smtClean="0"/>
              <a:t/>
            </a:r>
            <a:br>
              <a:rPr lang="en-US" altLang="ru-RU" sz="2800" b="1" dirty="0" smtClean="0"/>
            </a:br>
            <a:r>
              <a:rPr lang="uk-UA" altLang="ru-RU" sz="2800" b="1" dirty="0" smtClean="0"/>
              <a:t>з організації міжнародного співробітництва у сфері НТІ</a:t>
            </a:r>
            <a:r>
              <a:rPr lang="ru-RU" altLang="ru-RU" sz="2800" b="1" dirty="0" smtClean="0"/>
              <a:t> </a:t>
            </a:r>
            <a:r>
              <a:rPr lang="uk-UA" altLang="ru-RU" sz="2800" b="1" dirty="0" smtClean="0"/>
              <a:t>УкрІНТЕІ виконує функції:</a:t>
            </a:r>
            <a:endParaRPr lang="ru-RU" altLang="ru-RU" sz="28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889375"/>
          </a:xfrm>
        </p:spPr>
        <p:txBody>
          <a:bodyPr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uk-UA" altLang="ru-RU" sz="2800" dirty="0" smtClean="0"/>
              <a:t>Національного інформаційного центру з міждержавного обміну НТІ </a:t>
            </a:r>
          </a:p>
          <a:p>
            <a:pPr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ru-RU" sz="2400" i="1" dirty="0" smtClean="0"/>
              <a:t>(постанова КМУ від 26.02.1993 № 138);</a:t>
            </a:r>
          </a:p>
          <a:p>
            <a:pPr indent="-168275" algn="ctr" eaLnBrk="1" hangingPunct="1">
              <a:spcAft>
                <a:spcPts val="600"/>
              </a:spcAft>
              <a:defRPr/>
            </a:pPr>
            <a:r>
              <a:rPr lang="uk-UA" altLang="ru-RU" sz="2800" dirty="0" smtClean="0"/>
              <a:t>  Забезпечення участі України у Міжнародному центрі наукової і технічної інформації </a:t>
            </a:r>
          </a:p>
          <a:p>
            <a:pPr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ru-RU" sz="2400" i="1" dirty="0" smtClean="0"/>
              <a:t>(постанови КМУ від 18.06.1993  № 460 та </a:t>
            </a:r>
          </a:p>
          <a:p>
            <a:pPr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ru-RU" sz="2400" i="1" dirty="0" smtClean="0"/>
              <a:t>від 07.10.1999  №1852).</a:t>
            </a:r>
            <a:endParaRPr lang="ru-RU" altLang="ru-RU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229600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uk-UA" altLang="ru-RU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3600" dirty="0" smtClean="0"/>
              <a:t>Чисельність працівників інституту на кінець 20</a:t>
            </a:r>
            <a:r>
              <a:rPr lang="en-US" altLang="ru-RU" sz="3600" dirty="0" smtClean="0"/>
              <a:t>16</a:t>
            </a:r>
            <a:r>
              <a:rPr lang="uk-UA" altLang="ru-RU" sz="3600" dirty="0" smtClean="0"/>
              <a:t> р. склала:</a:t>
            </a:r>
            <a:r>
              <a:rPr lang="uk-UA" altLang="ru-RU" sz="24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400" dirty="0" smtClean="0"/>
              <a:t/>
            </a:r>
            <a:br>
              <a:rPr lang="uk-UA" altLang="ru-RU" sz="2400" dirty="0" smtClean="0"/>
            </a:br>
            <a:r>
              <a:rPr lang="uk-UA" altLang="ru-RU" dirty="0" smtClean="0"/>
              <a:t>в</a:t>
            </a:r>
            <a:r>
              <a:rPr lang="ru-RU" altLang="ru-RU" dirty="0" err="1" smtClean="0"/>
              <a:t>сього</a:t>
            </a:r>
            <a:r>
              <a:rPr lang="uk-UA" altLang="ru-RU" dirty="0" smtClean="0"/>
              <a:t> 			– 1</a:t>
            </a:r>
            <a:r>
              <a:rPr lang="en-US" altLang="ru-RU" dirty="0" smtClean="0"/>
              <a:t>38</a:t>
            </a:r>
            <a:r>
              <a:rPr lang="uk-UA" altLang="ru-RU" dirty="0" smtClean="0"/>
              <a:t> осіб  </a:t>
            </a:r>
            <a:br>
              <a:rPr lang="uk-UA" altLang="ru-RU" dirty="0" smtClean="0"/>
            </a:br>
            <a:endParaRPr lang="uk-UA" altLang="ru-RU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dirty="0" smtClean="0"/>
              <a:t>у </a:t>
            </a:r>
            <a:r>
              <a:rPr lang="uk-UA" altLang="ru-RU" dirty="0" err="1" smtClean="0"/>
              <a:t>т.ч</a:t>
            </a:r>
            <a:r>
              <a:rPr lang="uk-UA" altLang="ru-RU" dirty="0" smtClean="0"/>
              <a:t>.: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науковців 		– 7</a:t>
            </a:r>
            <a:r>
              <a:rPr lang="en-US" altLang="ru-RU" dirty="0" smtClean="0"/>
              <a:t>4</a:t>
            </a:r>
            <a:endParaRPr lang="uk-UA" altLang="ru-RU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докторів наук  	-   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кандидатів наук 	– </a:t>
            </a:r>
            <a:r>
              <a:rPr lang="en-US" altLang="ru-RU" dirty="0" smtClean="0"/>
              <a:t>1</a:t>
            </a:r>
            <a:r>
              <a:rPr lang="uk-UA" altLang="ru-RU" dirty="0" smtClean="0"/>
              <a:t>7</a:t>
            </a:r>
            <a:endParaRPr lang="en-US" altLang="ru-RU" dirty="0" smtClean="0"/>
          </a:p>
          <a:p>
            <a:pPr eaLnBrk="1" hangingPunct="1">
              <a:lnSpc>
                <a:spcPct val="8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800" dirty="0" smtClean="0"/>
              <a:t> </a:t>
            </a:r>
            <a:endParaRPr lang="en-US" alt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212745"/>
    </a:dk2>
    <a:lt2>
      <a:srgbClr val="23A1BF"/>
    </a:lt2>
    <a:accent1>
      <a:srgbClr val="1BB7C7"/>
    </a:accent1>
    <a:accent2>
      <a:srgbClr val="1ECEE0"/>
    </a:accent2>
    <a:accent3>
      <a:srgbClr val="1ECEE0"/>
    </a:accent3>
    <a:accent4>
      <a:srgbClr val="1ECEE0"/>
    </a:accent4>
    <a:accent5>
      <a:srgbClr val="1ECEE0"/>
    </a:accent5>
    <a:accent6>
      <a:srgbClr val="1ECEE0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Учебный курс 1">
    <a:dk1>
      <a:srgbClr val="000000"/>
    </a:dk1>
    <a:lt1>
      <a:srgbClr val="FFFFFF"/>
    </a:lt1>
    <a:dk2>
      <a:srgbClr val="0000FF"/>
    </a:dk2>
    <a:lt2>
      <a:srgbClr val="FFCC66"/>
    </a:lt2>
    <a:accent1>
      <a:srgbClr val="00CCFF"/>
    </a:accent1>
    <a:accent2>
      <a:srgbClr val="FFFF00"/>
    </a:accent2>
    <a:accent3>
      <a:srgbClr val="AAAAFF"/>
    </a:accent3>
    <a:accent4>
      <a:srgbClr val="DADADA"/>
    </a:accent4>
    <a:accent5>
      <a:srgbClr val="AAE2FF"/>
    </a:accent5>
    <a:accent6>
      <a:srgbClr val="E7E700"/>
    </a:accent6>
    <a:hlink>
      <a:srgbClr val="FF0033"/>
    </a:hlink>
    <a:folHlink>
      <a:srgbClr val="3366FF"/>
    </a:folHlink>
  </a:clrScheme>
  <a:fontScheme name="Учебный курс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9539</TotalTime>
  <Words>1313</Words>
  <Application>Microsoft Office PowerPoint</Application>
  <PresentationFormat>Экран (4:3)</PresentationFormat>
  <Paragraphs>184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Круги</vt:lpstr>
      <vt:lpstr>Презентация PowerPoint</vt:lpstr>
      <vt:lpstr>Презентация PowerPoint</vt:lpstr>
      <vt:lpstr>Основні завдання УкрІНТЕІ:</vt:lpstr>
      <vt:lpstr>Законодавством України   УкрІНТЕІ  визначено:</vt:lpstr>
      <vt:lpstr>Законодавством України УкрІНТЕІ   визначено :</vt:lpstr>
      <vt:lpstr>Законодавством України  УкрІНТЕІ визначено:</vt:lpstr>
      <vt:lpstr>Законодавством України  УкрІНТЕІ визначено:</vt:lpstr>
      <vt:lpstr>Відповідно до законодавства України  з організації міжнародного співробітництва у сфері НТІ УкрІНТЕІ виконує функції:</vt:lpstr>
      <vt:lpstr>Презентация PowerPoint</vt:lpstr>
      <vt:lpstr>Основні результати наукових досліджень:</vt:lpstr>
      <vt:lpstr>Основні результати наукових досліджень:</vt:lpstr>
      <vt:lpstr>Основні результати наукових досліджень:</vt:lpstr>
      <vt:lpstr>Основні результати наукових досліджень:</vt:lpstr>
      <vt:lpstr>Результати 2016 р. Забезпечення державної реєстрації  НДДКР і дисертацій </vt:lpstr>
      <vt:lpstr>Презентация PowerPoint</vt:lpstr>
      <vt:lpstr>У 2016 р. УкрІНТЕІ виконано 4 гоcпдоговірні теми на замовлення МОН України: </vt:lpstr>
      <vt:lpstr>Презентация PowerPoint</vt:lpstr>
      <vt:lpstr>Презентация PowerPoint</vt:lpstr>
      <vt:lpstr>Міжнародна діяльність</vt:lpstr>
      <vt:lpstr>Науково-організаційна діяльність</vt:lpstr>
      <vt:lpstr>Публікація основних результатів  наукових досліджень: </vt:lpstr>
      <vt:lpstr>Публікація основних результатів  наукових досліджень:</vt:lpstr>
      <vt:lpstr>Видавнича діяльність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 на 2017 р.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253</cp:revision>
  <dcterms:created xsi:type="dcterms:W3CDTF">2009-03-09T17:41:39Z</dcterms:created>
  <dcterms:modified xsi:type="dcterms:W3CDTF">2018-11-09T09:57:29Z</dcterms:modified>
</cp:coreProperties>
</file>