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29" r:id="rId2"/>
    <p:sldId id="520" r:id="rId3"/>
    <p:sldId id="614" r:id="rId4"/>
    <p:sldId id="616" r:id="rId5"/>
    <p:sldId id="618" r:id="rId6"/>
    <p:sldId id="621" r:id="rId7"/>
    <p:sldId id="629" r:id="rId8"/>
    <p:sldId id="627" r:id="rId9"/>
    <p:sldId id="631" r:id="rId10"/>
    <p:sldId id="633" r:id="rId11"/>
    <p:sldId id="635" r:id="rId12"/>
    <p:sldId id="639" r:id="rId13"/>
    <p:sldId id="647" r:id="rId14"/>
    <p:sldId id="649" r:id="rId15"/>
    <p:sldId id="651" r:id="rId16"/>
    <p:sldId id="653" r:id="rId17"/>
    <p:sldId id="659" r:id="rId18"/>
    <p:sldId id="661" r:id="rId19"/>
    <p:sldId id="663" r:id="rId20"/>
    <p:sldId id="665" r:id="rId21"/>
    <p:sldId id="667" r:id="rId22"/>
    <p:sldId id="669" r:id="rId23"/>
    <p:sldId id="671" r:id="rId24"/>
    <p:sldId id="673" r:id="rId25"/>
    <p:sldId id="675" r:id="rId26"/>
    <p:sldId id="677" r:id="rId27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9F6"/>
    <a:srgbClr val="EBF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470" y="66"/>
      </p:cViewPr>
      <p:guideLst>
        <p:guide orient="horz" pos="2160"/>
        <p:guide pos="2880"/>
      </p:guideLst>
    </p:cSldViewPr>
  </p:slideViewPr>
  <p:outlineViewPr>
    <p:cViewPr>
      <p:scale>
        <a:sx n="303" d="100"/>
        <a:sy n="303" d="100"/>
      </p:scale>
      <p:origin x="0" y="-6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4" d="100"/>
        <a:sy n="24" d="100"/>
      </p:scale>
      <p:origin x="0" y="0"/>
    </p:cViewPr>
  </p:sorterViewPr>
  <p:notesViewPr>
    <p:cSldViewPr snapToGrid="0">
      <p:cViewPr>
        <p:scale>
          <a:sx n="67" d="100"/>
          <a:sy n="67" d="100"/>
        </p:scale>
        <p:origin x="1760" y="206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Header Placeholder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Date Placeholder 2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5238" y="0"/>
            <a:ext cx="2911475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FCF9F6A-7F6F-4A9F-A187-57A922123DF8}" type="datetime1">
              <a:rPr lang="de-DE"/>
              <a:pPr>
                <a:defRPr/>
              </a:pPr>
              <a:t>20.05.2018</a:t>
            </a:fld>
            <a:endParaRPr lang="en-US"/>
          </a:p>
        </p:txBody>
      </p:sp>
      <p:sp>
        <p:nvSpPr>
          <p:cNvPr id="15364" name="Footer Placeholder 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1488"/>
            <a:ext cx="2911475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Slide Number Placeholder 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5238" y="9361488"/>
            <a:ext cx="2911475" cy="492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DF5B218-8687-4909-B488-F59EEF5384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089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Header Placeholder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3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Date Placeholder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238" y="0"/>
            <a:ext cx="2911475" cy="493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5A7C4BD-15B0-41CE-BB45-B73A45B660F6}" type="datetime1">
              <a:rPr lang="de-DE"/>
              <a:pPr>
                <a:defRPr/>
              </a:pPr>
              <a:t>20.05.2018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 noChangeArrowheads="1"/>
          </p:cNvSpPr>
          <p:nvPr>
            <p:ph type="sldImg" idx="2"/>
          </p:nvPr>
        </p:nvSpPr>
        <p:spPr>
          <a:xfrm>
            <a:off x="1143000" y="1231900"/>
            <a:ext cx="4432300" cy="332581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 noChangeArrowheads="1"/>
          </p:cNvSpPr>
          <p:nvPr>
            <p:ph type="body" idx="3"/>
          </p:nvPr>
        </p:nvSpPr>
        <p:spPr>
          <a:xfrm>
            <a:off x="671513" y="4743450"/>
            <a:ext cx="5375275" cy="387985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Footer Placeholder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1488"/>
            <a:ext cx="2911475" cy="493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Slide Number Placeholder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238" y="9361488"/>
            <a:ext cx="2911475" cy="493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AB78F9D-DF51-4A63-BB63-E3D408CC27C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807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0"/>
      </a:spcBef>
      <a:spcAft>
        <a:spcPct val="0"/>
      </a:spcAft>
      <a:defRPr lang="en-US" sz="1200" kern="1">
        <a:solidFill>
          <a:schemeClr val="tx1"/>
        </a:solidFill>
        <a:latin typeface="Calibri" panose="020F0502020204030204" pitchFamily="2" charset="-52"/>
        <a:ea typeface="Calibri" panose="020F0502020204030204" pitchFamily="2" charset="-52"/>
        <a:cs typeface="Calibri" panose="020F0502020204030204" pitchFamily="2" charset="-52"/>
      </a:defRPr>
    </a:lvl1pPr>
    <a:lvl2pPr marL="457200" algn="l" rtl="0" eaLnBrk="0" fontAlgn="base" hangingPunct="0">
      <a:spcBef>
        <a:spcPct val="0"/>
      </a:spcBef>
      <a:spcAft>
        <a:spcPct val="0"/>
      </a:spcAft>
      <a:defRPr lang="en-US" sz="1200" kern="1">
        <a:solidFill>
          <a:schemeClr val="tx1"/>
        </a:solidFill>
        <a:latin typeface="Calibri" panose="020F0502020204030204" pitchFamily="2" charset="-52"/>
        <a:ea typeface="Calibri" panose="020F0502020204030204" pitchFamily="2" charset="-52"/>
        <a:cs typeface="Calibri" panose="020F0502020204030204" pitchFamily="2" charset="-52"/>
      </a:defRPr>
    </a:lvl2pPr>
    <a:lvl3pPr marL="914400" algn="l" rtl="0" eaLnBrk="0" fontAlgn="base" hangingPunct="0">
      <a:spcBef>
        <a:spcPct val="0"/>
      </a:spcBef>
      <a:spcAft>
        <a:spcPct val="0"/>
      </a:spcAft>
      <a:defRPr lang="en-US" sz="1200" kern="1">
        <a:solidFill>
          <a:schemeClr val="tx1"/>
        </a:solidFill>
        <a:latin typeface="Calibri" panose="020F0502020204030204" pitchFamily="2" charset="-52"/>
        <a:ea typeface="Calibri" panose="020F0502020204030204" pitchFamily="2" charset="-52"/>
        <a:cs typeface="Calibri" panose="020F0502020204030204" pitchFamily="2" charset="-52"/>
      </a:defRPr>
    </a:lvl3pPr>
    <a:lvl4pPr marL="1371600" algn="l" rtl="0" eaLnBrk="0" fontAlgn="base" hangingPunct="0">
      <a:spcBef>
        <a:spcPct val="0"/>
      </a:spcBef>
      <a:spcAft>
        <a:spcPct val="0"/>
      </a:spcAft>
      <a:defRPr lang="en-US" sz="1200" kern="1">
        <a:solidFill>
          <a:schemeClr val="tx1"/>
        </a:solidFill>
        <a:latin typeface="Calibri" panose="020F0502020204030204" pitchFamily="2" charset="-52"/>
        <a:ea typeface="Calibri" panose="020F0502020204030204" pitchFamily="2" charset="-52"/>
        <a:cs typeface="Calibri" panose="020F0502020204030204" pitchFamily="2" charset="-52"/>
      </a:defRPr>
    </a:lvl4pPr>
    <a:lvl5pPr marL="1828800" algn="l" rtl="0" eaLnBrk="0" fontAlgn="base" hangingPunct="0">
      <a:spcBef>
        <a:spcPct val="0"/>
      </a:spcBef>
      <a:spcAft>
        <a:spcPct val="0"/>
      </a:spcAft>
      <a:defRPr lang="en-US" sz="1200" kern="1">
        <a:solidFill>
          <a:schemeClr val="tx1"/>
        </a:solidFill>
        <a:latin typeface="Calibri" panose="020F0502020204030204" pitchFamily="2" charset="-52"/>
        <a:ea typeface="Calibri" panose="020F0502020204030204" pitchFamily="2" charset="-52"/>
        <a:cs typeface="Calibri" panose="020F0502020204030204" pitchFamily="2" charset="-52"/>
      </a:defRPr>
    </a:lvl5pPr>
    <a:lvl6pPr marL="2286000" algn="l" rtl="0" eaLnBrk="0" fontAlgn="base" hangingPunct="0">
      <a:spcBef>
        <a:spcPct val="0"/>
      </a:spcBef>
      <a:spcAft>
        <a:spcPct val="0"/>
      </a:spcAft>
      <a:defRPr lang="en-US" sz="1200" kern="1">
        <a:solidFill>
          <a:schemeClr val="tx1"/>
        </a:solidFill>
        <a:latin typeface="Calibri" panose="020F0502020204030204" pitchFamily="2" charset="-52"/>
        <a:ea typeface="Calibri" panose="020F0502020204030204" pitchFamily="2" charset="-52"/>
        <a:cs typeface="Calibri" panose="020F0502020204030204" pitchFamily="2" charset="-52"/>
      </a:defRPr>
    </a:lvl6pPr>
    <a:lvl7pPr marL="2743200" algn="l" rtl="0" eaLnBrk="0" fontAlgn="base" hangingPunct="0">
      <a:spcBef>
        <a:spcPct val="0"/>
      </a:spcBef>
      <a:spcAft>
        <a:spcPct val="0"/>
      </a:spcAft>
      <a:defRPr lang="en-US" sz="1200" kern="1">
        <a:solidFill>
          <a:schemeClr val="tx1"/>
        </a:solidFill>
        <a:latin typeface="Calibri" panose="020F0502020204030204" pitchFamily="2" charset="-52"/>
        <a:ea typeface="Calibri" panose="020F0502020204030204" pitchFamily="2" charset="-52"/>
        <a:cs typeface="Calibri" panose="020F0502020204030204" pitchFamily="2" charset="-52"/>
      </a:defRPr>
    </a:lvl7pPr>
    <a:lvl8pPr marL="3200400" algn="l" rtl="0" eaLnBrk="0" fontAlgn="base" hangingPunct="0">
      <a:spcBef>
        <a:spcPct val="0"/>
      </a:spcBef>
      <a:spcAft>
        <a:spcPct val="0"/>
      </a:spcAft>
      <a:defRPr lang="en-US" sz="1200" kern="1">
        <a:solidFill>
          <a:schemeClr val="tx1"/>
        </a:solidFill>
        <a:latin typeface="Calibri" panose="020F0502020204030204" pitchFamily="2" charset="-52"/>
        <a:ea typeface="Calibri" panose="020F0502020204030204" pitchFamily="2" charset="-52"/>
        <a:cs typeface="Calibri" panose="020F0502020204030204" pitchFamily="2" charset="-52"/>
      </a:defRPr>
    </a:lvl8pPr>
    <a:lvl9pPr marL="3657600" algn="l" rtl="0" eaLnBrk="0" fontAlgn="base" hangingPunct="0">
      <a:spcBef>
        <a:spcPct val="0"/>
      </a:spcBef>
      <a:spcAft>
        <a:spcPct val="0"/>
      </a:spcAft>
      <a:defRPr lang="en-US" sz="1200" kern="1">
        <a:solidFill>
          <a:schemeClr val="tx1"/>
        </a:solidFill>
        <a:latin typeface="Calibri" panose="020F0502020204030204" pitchFamily="2" charset="-52"/>
        <a:ea typeface="Calibri" panose="020F0502020204030204" pitchFamily="2" charset="-52"/>
        <a:cs typeface="Calibri" panose="020F0502020204030204" pitchFamily="2" charset="-5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оловок слай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ctrTitle"/>
          </p:nvPr>
        </p:nvSpPr>
        <p:spPr>
          <a:xfrm>
            <a:off x="685800" y="2132330"/>
            <a:ext cx="7772400" cy="138557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3" name="ПодзаголовокСлайда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1120"/>
            <a:ext cx="6400800" cy="17627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>
            <a:lvl1pPr marL="0" marR="0" indent="0" algn="ctr" defTabSz="68580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1pPr>
            <a:lvl2pPr marL="342900" marR="0" indent="0" algn="ctr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None/>
              <a:defRPr lang="en-US" sz="15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2pPr>
            <a:lvl3pPr marL="685800" marR="0" indent="0" algn="ctr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None/>
              <a:defRPr lang="en-US" sz="135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3pPr>
            <a:lvl4pPr marL="1028700" marR="0" indent="0" algn="ctr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None/>
              <a:defRPr lang="en-US" sz="12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4pPr>
            <a:lvl5pPr marL="1371600" marR="0" indent="0" algn="ctr" defTabSz="68580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None/>
              <a:defRPr lang="en-US" sz="12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5pPr>
          </a:lstStyle>
          <a:p>
            <a:endParaRPr/>
          </a:p>
        </p:txBody>
      </p:sp>
      <p:sp>
        <p:nvSpPr>
          <p:cNvPr id="4" name="Номер слайда 5"/>
          <p:cNvSpPr>
            <a:spLocks noGrp="1" noChangeArrowheads="1"/>
          </p:cNvSpPr>
          <p:nvPr>
            <p:ph type="sldNum" sz="quarter" idx="10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08B6621-BE73-48CA-8180-BE990214059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" name="Нижний колонтитул 4"/>
          <p:cNvSpPr>
            <a:spLocks noGrp="1" noChangeArrowheads="1"/>
          </p:cNvSpPr>
          <p:nvPr>
            <p:ph type="ftr" sz="quarter" idx="11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Дата 3"/>
          <p:cNvSpPr>
            <a:spLocks noGrp="1" noChangeArrowheads="1"/>
          </p:cNvSpPr>
          <p:nvPr>
            <p:ph type="dt" sz="half" idx="12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22DB970-71B0-42BB-BA4B-2FD104D2B5DF}" type="datetime1">
              <a:rPr lang="de-DE"/>
              <a:pPr>
                <a:defRPr/>
              </a:pPr>
              <a:t>20.05.2018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Заголовок и две строки, нижняя строка разделен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/>
          </p:nvPr>
        </p:nvSpPr>
        <p:spPr>
          <a:xfrm>
            <a:off x="628650" y="1046480"/>
            <a:ext cx="7886700" cy="6445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3" name="Объект1"/>
          <p:cNvSpPr>
            <a:spLocks noGrp="1" noChangeArrowheads="1"/>
          </p:cNvSpPr>
          <p:nvPr>
            <p:ph sz="half" idx="1"/>
          </p:nvPr>
        </p:nvSpPr>
        <p:spPr>
          <a:xfrm>
            <a:off x="628650" y="1825625"/>
            <a:ext cx="7886700" cy="203073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4" name="Объект3"/>
          <p:cNvSpPr>
            <a:spLocks noGrp="1" noChangeArrowheads="1"/>
          </p:cNvSpPr>
          <p:nvPr>
            <p:ph sz="quarter" idx="2"/>
          </p:nvPr>
        </p:nvSpPr>
        <p:spPr>
          <a:xfrm>
            <a:off x="628650" y="4145915"/>
            <a:ext cx="3798570" cy="203136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5" name="Объект2"/>
          <p:cNvSpPr>
            <a:spLocks noGrp="1" noChangeArrowheads="1"/>
          </p:cNvSpPr>
          <p:nvPr>
            <p:ph sz="quarter" idx="3"/>
          </p:nvPr>
        </p:nvSpPr>
        <p:spPr>
          <a:xfrm>
            <a:off x="4716780" y="4145915"/>
            <a:ext cx="3798570" cy="203136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6" name="Номер слайда 5"/>
          <p:cNvSpPr>
            <a:spLocks noGrp="1" noChangeArrowheads="1"/>
          </p:cNvSpPr>
          <p:nvPr>
            <p:ph type="sldNum" sz="quarter" idx="10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9527B64-2871-41BC-BC4E-C5FBBAF4DB1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7" name="Нижний колонтитул 4"/>
          <p:cNvSpPr>
            <a:spLocks noGrp="1" noChangeArrowheads="1"/>
          </p:cNvSpPr>
          <p:nvPr>
            <p:ph type="ftr" sz="quarter" idx="11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Дата 3"/>
          <p:cNvSpPr>
            <a:spLocks noGrp="1" noChangeArrowheads="1"/>
          </p:cNvSpPr>
          <p:nvPr>
            <p:ph type="dt" sz="half" idx="12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0512A41-CC4D-49C9-A00A-45943C7C2040}" type="datetime1">
              <a:rPr lang="de-DE"/>
              <a:pPr>
                <a:defRPr/>
              </a:pPr>
              <a:t>20.05.2018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е строки, верхняя строка разделен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/>
          </p:nvPr>
        </p:nvSpPr>
        <p:spPr>
          <a:xfrm>
            <a:off x="628650" y="1046480"/>
            <a:ext cx="7886700" cy="6445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3" name="Объект1"/>
          <p:cNvSpPr>
            <a:spLocks noGrp="1" noChangeArrowheads="1"/>
          </p:cNvSpPr>
          <p:nvPr>
            <p:ph sz="quarter" idx="1"/>
          </p:nvPr>
        </p:nvSpPr>
        <p:spPr>
          <a:xfrm>
            <a:off x="628650" y="1825625"/>
            <a:ext cx="3798570" cy="203073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4" name="Объект3"/>
          <p:cNvSpPr>
            <a:spLocks noGrp="1" noChangeArrowheads="1"/>
          </p:cNvSpPr>
          <p:nvPr>
            <p:ph sz="quarter" idx="2"/>
          </p:nvPr>
        </p:nvSpPr>
        <p:spPr>
          <a:xfrm>
            <a:off x="4716780" y="1825625"/>
            <a:ext cx="3798570" cy="203073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5" name="Объект2"/>
          <p:cNvSpPr>
            <a:spLocks noGrp="1" noChangeArrowheads="1"/>
          </p:cNvSpPr>
          <p:nvPr>
            <p:ph sz="half" idx="3"/>
          </p:nvPr>
        </p:nvSpPr>
        <p:spPr>
          <a:xfrm>
            <a:off x="628650" y="4145915"/>
            <a:ext cx="7886700" cy="203136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6" name="Номер слайда 5"/>
          <p:cNvSpPr>
            <a:spLocks noGrp="1" noChangeArrowheads="1"/>
          </p:cNvSpPr>
          <p:nvPr>
            <p:ph type="sldNum" sz="quarter" idx="10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7288E03-5229-4ED7-9048-64263ACC1B7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7" name="Нижний колонтитул 4"/>
          <p:cNvSpPr>
            <a:spLocks noGrp="1" noChangeArrowheads="1"/>
          </p:cNvSpPr>
          <p:nvPr>
            <p:ph type="ftr" sz="quarter" idx="11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Дата 3"/>
          <p:cNvSpPr>
            <a:spLocks noGrp="1" noChangeArrowheads="1"/>
          </p:cNvSpPr>
          <p:nvPr>
            <p:ph type="dt" sz="half" idx="12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B637DDF-E7CD-47B3-84DC-18FED98718AC}" type="datetime1">
              <a:rPr lang="de-DE"/>
              <a:pPr>
                <a:defRPr/>
              </a:pPr>
              <a:t>20.05.2018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Заголовок и дв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/>
          </p:nvPr>
        </p:nvSpPr>
        <p:spPr>
          <a:xfrm>
            <a:off x="628650" y="1046480"/>
            <a:ext cx="7886700" cy="6445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3" name="Объект1"/>
          <p:cNvSpPr>
            <a:spLocks noGrp="1" noChangeArrowheads="1"/>
          </p:cNvSpPr>
          <p:nvPr>
            <p:ph sz="half" idx="1"/>
          </p:nvPr>
        </p:nvSpPr>
        <p:spPr>
          <a:xfrm>
            <a:off x="628650" y="1825625"/>
            <a:ext cx="3798570" cy="435165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4" name="Объект2"/>
          <p:cNvSpPr>
            <a:spLocks noGrp="1" noChangeArrowheads="1"/>
          </p:cNvSpPr>
          <p:nvPr>
            <p:ph sz="half" idx="2"/>
          </p:nvPr>
        </p:nvSpPr>
        <p:spPr>
          <a:xfrm>
            <a:off x="4716780" y="1825625"/>
            <a:ext cx="3798570" cy="435165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5" name="Номер слайда 5"/>
          <p:cNvSpPr>
            <a:spLocks noGrp="1" noChangeArrowheads="1"/>
          </p:cNvSpPr>
          <p:nvPr>
            <p:ph type="sldNum" sz="quarter" idx="10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F55495B-C7CC-421B-B307-F0F219BF344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6" name="Нижний колонтитул 4"/>
          <p:cNvSpPr>
            <a:spLocks noGrp="1" noChangeArrowheads="1"/>
          </p:cNvSpPr>
          <p:nvPr>
            <p:ph type="ftr" sz="quarter" idx="11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Дата 3"/>
          <p:cNvSpPr>
            <a:spLocks noGrp="1" noChangeArrowheads="1"/>
          </p:cNvSpPr>
          <p:nvPr>
            <p:ph type="dt" sz="half" idx="12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B6AC501-4E07-4EA5-95B9-2279BE36A35C}" type="datetime1">
              <a:rPr lang="de-DE"/>
              <a:pPr>
                <a:defRPr/>
              </a:pPr>
              <a:t>20.05.2018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/>
          </p:nvPr>
        </p:nvSpPr>
        <p:spPr>
          <a:xfrm>
            <a:off x="628650" y="1046480"/>
            <a:ext cx="7886700" cy="6445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3" name="Номер слайда 5"/>
          <p:cNvSpPr>
            <a:spLocks noGrp="1" noChangeArrowheads="1"/>
          </p:cNvSpPr>
          <p:nvPr>
            <p:ph type="sldNum" sz="quarter" idx="10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E54F4CF-4962-4009-8875-C505C8624C9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4" name="Нижний колонтитул 4"/>
          <p:cNvSpPr>
            <a:spLocks noGrp="1" noChangeArrowheads="1"/>
          </p:cNvSpPr>
          <p:nvPr>
            <p:ph type="ftr" sz="quarter" idx="11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Дата 3"/>
          <p:cNvSpPr>
            <a:spLocks noGrp="1" noChangeArrowheads="1"/>
          </p:cNvSpPr>
          <p:nvPr>
            <p:ph type="dt" sz="half" idx="12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28D4E582-D44A-4D04-9C28-8CBA734A2308}" type="datetime1">
              <a:rPr lang="de-DE"/>
              <a:pPr>
                <a:defRPr/>
              </a:pPr>
              <a:t>20.05.2018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 noChangeArrowheads="1"/>
          </p:cNvSpPr>
          <p:nvPr>
            <p:ph type="sldNum" sz="quarter" idx="10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FDFBFD7-A90E-48A1-9F5A-328F8F54119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" name="Нижний колонтитул 4"/>
          <p:cNvSpPr>
            <a:spLocks noGrp="1" noChangeArrowheads="1"/>
          </p:cNvSpPr>
          <p:nvPr>
            <p:ph type="ftr" sz="quarter" idx="11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Дата 3"/>
          <p:cNvSpPr>
            <a:spLocks noGrp="1" noChangeArrowheads="1"/>
          </p:cNvSpPr>
          <p:nvPr>
            <p:ph type="dt" sz="half" idx="12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7BC74E6-0C75-46D6-B8DF-180D91B68548}" type="datetime1">
              <a:rPr lang="de-DE"/>
              <a:pPr>
                <a:defRPr/>
              </a:pPr>
              <a:t>20.05.2018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Только 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1"/>
          <p:cNvSpPr>
            <a:spLocks noGrp="1" noChangeArrowheads="1"/>
          </p:cNvSpPr>
          <p:nvPr>
            <p:ph/>
          </p:nvPr>
        </p:nvSpPr>
        <p:spPr>
          <a:xfrm>
            <a:off x="628650" y="1046480"/>
            <a:ext cx="7886700" cy="51308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3" name="Номер слайда 5"/>
          <p:cNvSpPr>
            <a:spLocks noGrp="1" noChangeArrowheads="1"/>
          </p:cNvSpPr>
          <p:nvPr>
            <p:ph type="sldNum" sz="quarter" idx="10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4A684DD-73F3-4475-B932-C3835732619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4" name="Нижний колонтитул 4"/>
          <p:cNvSpPr>
            <a:spLocks noGrp="1" noChangeArrowheads="1"/>
          </p:cNvSpPr>
          <p:nvPr>
            <p:ph type="ftr" sz="quarter" idx="11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Дата 3"/>
          <p:cNvSpPr>
            <a:spLocks noGrp="1" noChangeArrowheads="1"/>
          </p:cNvSpPr>
          <p:nvPr>
            <p:ph type="dt" sz="half" idx="12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5C2D702-ED0F-42DE-AA3C-5C2900F8EA10}" type="datetime1">
              <a:rPr lang="de-DE"/>
              <a:pPr>
                <a:defRPr/>
              </a:pPr>
              <a:t>20.05.2018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две стро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/>
          </p:nvPr>
        </p:nvSpPr>
        <p:spPr>
          <a:xfrm>
            <a:off x="628650" y="1046480"/>
            <a:ext cx="7886700" cy="6445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3" name="Объект1"/>
          <p:cNvSpPr>
            <a:spLocks noGrp="1" noChangeArrowheads="1"/>
          </p:cNvSpPr>
          <p:nvPr>
            <p:ph sz="half" idx="1"/>
          </p:nvPr>
        </p:nvSpPr>
        <p:spPr>
          <a:xfrm>
            <a:off x="628650" y="1825625"/>
            <a:ext cx="7886700" cy="203073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4" name="Объект2"/>
          <p:cNvSpPr>
            <a:spLocks noGrp="1" noChangeArrowheads="1"/>
          </p:cNvSpPr>
          <p:nvPr>
            <p:ph sz="half" idx="2"/>
          </p:nvPr>
        </p:nvSpPr>
        <p:spPr>
          <a:xfrm>
            <a:off x="628650" y="4145915"/>
            <a:ext cx="7886700" cy="203136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5" name="Номер слайда 5"/>
          <p:cNvSpPr>
            <a:spLocks noGrp="1" noChangeArrowheads="1"/>
          </p:cNvSpPr>
          <p:nvPr>
            <p:ph type="sldNum" sz="quarter" idx="10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21564FE-2D6B-496F-82DE-800BC180EB3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6" name="Нижний колонтитул 4"/>
          <p:cNvSpPr>
            <a:spLocks noGrp="1" noChangeArrowheads="1"/>
          </p:cNvSpPr>
          <p:nvPr>
            <p:ph type="ftr" sz="quarter" idx="11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Дата 3"/>
          <p:cNvSpPr>
            <a:spLocks noGrp="1" noChangeArrowheads="1"/>
          </p:cNvSpPr>
          <p:nvPr>
            <p:ph type="dt" sz="half" idx="12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140141A-6E19-4A94-BC32-6FCC7DFB4DEC}" type="datetime1">
              <a:rPr lang="de-DE"/>
              <a:pPr>
                <a:defRPr/>
              </a:pPr>
              <a:t>20.05.2018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ласти соде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/>
          </p:nvPr>
        </p:nvSpPr>
        <p:spPr>
          <a:xfrm>
            <a:off x="628650" y="1046480"/>
            <a:ext cx="7886700" cy="6445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3" name="Объект1"/>
          <p:cNvSpPr>
            <a:spLocks noGrp="1" noChangeArrowheads="1"/>
          </p:cNvSpPr>
          <p:nvPr>
            <p:ph sz="quarter" idx="1"/>
          </p:nvPr>
        </p:nvSpPr>
        <p:spPr>
          <a:xfrm>
            <a:off x="628650" y="1825625"/>
            <a:ext cx="3798570" cy="203073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4" name="Объект2"/>
          <p:cNvSpPr>
            <a:spLocks noGrp="1" noChangeArrowheads="1"/>
          </p:cNvSpPr>
          <p:nvPr>
            <p:ph sz="quarter" idx="2"/>
          </p:nvPr>
        </p:nvSpPr>
        <p:spPr>
          <a:xfrm>
            <a:off x="4716780" y="1825625"/>
            <a:ext cx="3798570" cy="203073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5" name="Объект4"/>
          <p:cNvSpPr>
            <a:spLocks noGrp="1" noChangeArrowheads="1"/>
          </p:cNvSpPr>
          <p:nvPr>
            <p:ph sz="quarter" idx="3"/>
          </p:nvPr>
        </p:nvSpPr>
        <p:spPr>
          <a:xfrm>
            <a:off x="628650" y="4145915"/>
            <a:ext cx="3798570" cy="203136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6" name="Объект3"/>
          <p:cNvSpPr>
            <a:spLocks noGrp="1" noChangeArrowheads="1"/>
          </p:cNvSpPr>
          <p:nvPr>
            <p:ph sz="quarter" idx="4"/>
          </p:nvPr>
        </p:nvSpPr>
        <p:spPr>
          <a:xfrm>
            <a:off x="4716780" y="4145915"/>
            <a:ext cx="3798570" cy="203136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7" name="Номер слайда 5"/>
          <p:cNvSpPr>
            <a:spLocks noGrp="1" noChangeArrowheads="1"/>
          </p:cNvSpPr>
          <p:nvPr>
            <p:ph type="sldNum" sz="quarter" idx="10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ECCBB4B3-8BAA-4950-B5AE-5E9828EB28D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8" name="Нижний колонтитул 4"/>
          <p:cNvSpPr>
            <a:spLocks noGrp="1" noChangeArrowheads="1"/>
          </p:cNvSpPr>
          <p:nvPr>
            <p:ph type="ftr" sz="quarter" idx="11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Дата 3"/>
          <p:cNvSpPr>
            <a:spLocks noGrp="1" noChangeArrowheads="1"/>
          </p:cNvSpPr>
          <p:nvPr>
            <p:ph type="dt" sz="half" idx="12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FCC08FB-BF83-4B81-A800-C13C892BB8CB}" type="datetime1">
              <a:rPr lang="de-DE"/>
              <a:pPr>
                <a:defRPr/>
              </a:pPr>
              <a:t>20.05.2018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 и две колонки, правая колонка разделен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/>
          </p:nvPr>
        </p:nvSpPr>
        <p:spPr>
          <a:xfrm>
            <a:off x="628650" y="1046480"/>
            <a:ext cx="7886700" cy="6445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3" name="Объект1"/>
          <p:cNvSpPr>
            <a:spLocks noGrp="1" noChangeArrowheads="1"/>
          </p:cNvSpPr>
          <p:nvPr>
            <p:ph sz="half" idx="1"/>
          </p:nvPr>
        </p:nvSpPr>
        <p:spPr>
          <a:xfrm>
            <a:off x="628650" y="1825625"/>
            <a:ext cx="3798570" cy="435165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4" name="Объект3"/>
          <p:cNvSpPr>
            <a:spLocks noGrp="1" noChangeArrowheads="1"/>
          </p:cNvSpPr>
          <p:nvPr>
            <p:ph sz="quarter" idx="2"/>
          </p:nvPr>
        </p:nvSpPr>
        <p:spPr>
          <a:xfrm>
            <a:off x="4716780" y="1825625"/>
            <a:ext cx="3798570" cy="203073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5" name="Объект2"/>
          <p:cNvSpPr>
            <a:spLocks noGrp="1" noChangeArrowheads="1"/>
          </p:cNvSpPr>
          <p:nvPr>
            <p:ph sz="quarter" idx="3"/>
          </p:nvPr>
        </p:nvSpPr>
        <p:spPr>
          <a:xfrm>
            <a:off x="4716780" y="4145915"/>
            <a:ext cx="3798570" cy="203136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6" name="Номер слайда 5"/>
          <p:cNvSpPr>
            <a:spLocks noGrp="1" noChangeArrowheads="1"/>
          </p:cNvSpPr>
          <p:nvPr>
            <p:ph type="sldNum" sz="quarter" idx="10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7678B78-4260-458F-BCBD-C702A672D99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7" name="Нижний колонтитул 4"/>
          <p:cNvSpPr>
            <a:spLocks noGrp="1" noChangeArrowheads="1"/>
          </p:cNvSpPr>
          <p:nvPr>
            <p:ph type="ftr" sz="quarter" idx="11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Дата 3"/>
          <p:cNvSpPr>
            <a:spLocks noGrp="1" noChangeArrowheads="1"/>
          </p:cNvSpPr>
          <p:nvPr>
            <p:ph type="dt" sz="half" idx="12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E2A420B-C127-4750-9B7A-C789B2632542}" type="datetime1">
              <a:rPr lang="de-DE"/>
              <a:pPr>
                <a:defRPr/>
              </a:pPr>
              <a:t>20.05.2018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 и две колонки, левая колонка разделен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/>
          </p:nvPr>
        </p:nvSpPr>
        <p:spPr>
          <a:xfrm>
            <a:off x="628650" y="1046480"/>
            <a:ext cx="7886700" cy="6445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3" name="Объект1"/>
          <p:cNvSpPr>
            <a:spLocks noGrp="1" noChangeArrowheads="1"/>
          </p:cNvSpPr>
          <p:nvPr>
            <p:ph sz="quarter" idx="1"/>
          </p:nvPr>
        </p:nvSpPr>
        <p:spPr>
          <a:xfrm>
            <a:off x="628650" y="1825625"/>
            <a:ext cx="3798570" cy="203073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4" name="Объект3"/>
          <p:cNvSpPr>
            <a:spLocks noGrp="1" noChangeArrowheads="1"/>
          </p:cNvSpPr>
          <p:nvPr>
            <p:ph sz="quarter" idx="2"/>
          </p:nvPr>
        </p:nvSpPr>
        <p:spPr>
          <a:xfrm>
            <a:off x="628650" y="4145915"/>
            <a:ext cx="3798570" cy="203136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5" name="Объект2"/>
          <p:cNvSpPr>
            <a:spLocks noGrp="1" noChangeArrowheads="1"/>
          </p:cNvSpPr>
          <p:nvPr>
            <p:ph sz="half" idx="3"/>
          </p:nvPr>
        </p:nvSpPr>
        <p:spPr>
          <a:xfrm>
            <a:off x="4716780" y="1825625"/>
            <a:ext cx="3798570" cy="435165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/>
          </a:p>
        </p:txBody>
      </p:sp>
      <p:sp>
        <p:nvSpPr>
          <p:cNvPr id="6" name="Номер слайда 5"/>
          <p:cNvSpPr>
            <a:spLocks noGrp="1" noChangeArrowheads="1"/>
          </p:cNvSpPr>
          <p:nvPr>
            <p:ph type="sldNum" sz="quarter" idx="10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34A9E5A-C176-40F4-A462-522E79F2573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7" name="Нижний колонтитул 4"/>
          <p:cNvSpPr>
            <a:spLocks noGrp="1" noChangeArrowheads="1"/>
          </p:cNvSpPr>
          <p:nvPr>
            <p:ph type="ftr" sz="quarter" idx="11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Дата 3"/>
          <p:cNvSpPr>
            <a:spLocks noGrp="1" noChangeArrowheads="1"/>
          </p:cNvSpPr>
          <p:nvPr>
            <p:ph type="dt" sz="half" idx="12"/>
          </p:nvPr>
        </p:nvSpPr>
        <p:spPr bwMode="auto">
          <a:ln>
            <a:miter lim="800000"/>
          </a:ln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CF5E2700-4F8D-4603-BA82-25C6F666E9A0}" type="datetime1">
              <a:rPr lang="de-DE"/>
              <a:pPr>
                <a:defRPr/>
              </a:pPr>
              <a:t>20.05.2018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046163"/>
            <a:ext cx="7886700" cy="644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</p:cNvSpPr>
          <p:nvPr>
            <p:ph type="dt" sz="half" idx="2"/>
          </p:nvPr>
        </p:nvSpPr>
        <p:spPr>
          <a:xfrm>
            <a:off x="2743200" y="6356350"/>
            <a:ext cx="922338" cy="3651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C8C8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75C18C1-CB1B-4539-8D50-9F43C0F1B0EC}" type="datetime1">
              <a:rPr lang="de-DE"/>
              <a:pPr>
                <a:defRPr/>
              </a:pPr>
              <a:t>20.05.2018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 noChangeArrowheads="1"/>
          </p:cNvSpPr>
          <p:nvPr>
            <p:ph type="ftr" sz="quarter" idx="3"/>
          </p:nvPr>
        </p:nvSpPr>
        <p:spPr>
          <a:xfrm>
            <a:off x="3932238" y="6356350"/>
            <a:ext cx="4108450" cy="3651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8C8C8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556625" y="6356350"/>
            <a:ext cx="434975" cy="3651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C8C8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87B6D70-A7C4-4D96-827F-C4AE8946C77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7862888" y="561975"/>
            <a:ext cx="1319212" cy="18415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 lang="en-US" sz="135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pPr>
            <a:r>
              <a:rPr lang="en-US" sz="600" b="1" kern="1" noProof="1">
                <a:solidFill>
                  <a:schemeClr val="bg1"/>
                </a:solidFill>
                <a:latin typeface="Arial" panose="020B0604020202020204" pitchFamily="2" charset="-52"/>
                <a:ea typeface="ＭＳ 明朝" charset="0"/>
              </a:rPr>
              <a:t>Funded by the European Union</a:t>
            </a:r>
            <a:endParaRPr lang="en-US" sz="600" b="1" kern="1">
              <a:solidFill>
                <a:schemeClr val="bg1"/>
              </a:solidFill>
              <a:latin typeface="Calibri" panose="020F0502020204030204" pitchFamily="2" charset="-52"/>
            </a:endParaRPr>
          </a:p>
        </p:txBody>
      </p:sp>
      <p:pic>
        <p:nvPicPr>
          <p:cNvPr id="1032" name="Рисунок 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31800" y="6311900"/>
            <a:ext cx="8382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214438" y="6305550"/>
            <a:ext cx="1439862" cy="46037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 lang="en-US" sz="135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pPr>
            <a:r>
              <a:rPr lang="en-US" sz="800" kern="1" noProof="1">
                <a:solidFill>
                  <a:srgbClr val="305496"/>
                </a:solidFill>
                <a:latin typeface="Calibri" panose="020F0502020204030204" pitchFamily="2" charset="-52"/>
              </a:rPr>
              <a:t>Implemented</a:t>
            </a:r>
            <a:br>
              <a:rPr lang="en-US" sz="800" kern="1" noProof="1">
                <a:solidFill>
                  <a:srgbClr val="305496"/>
                </a:solidFill>
                <a:latin typeface="Calibri" panose="020F0502020204030204" pitchFamily="2" charset="-52"/>
              </a:rPr>
            </a:br>
            <a:r>
              <a:rPr lang="en-US" sz="800" kern="1" noProof="1">
                <a:solidFill>
                  <a:srgbClr val="305496"/>
                </a:solidFill>
                <a:latin typeface="Calibri" panose="020F0502020204030204" pitchFamily="2" charset="-52"/>
              </a:rPr>
              <a:t>by a Consortium led by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 lang="en-US" sz="135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pPr>
            <a:r>
              <a:rPr lang="en-US" sz="800" kern="1" noProof="1">
                <a:solidFill>
                  <a:srgbClr val="305496"/>
                </a:solidFill>
                <a:latin typeface="Calibri" panose="020F0502020204030204" pitchFamily="2" charset="-52"/>
              </a:rPr>
              <a:t>GFA Consulting Group GmbH</a:t>
            </a:r>
            <a:endParaRPr lang="en-US" sz="800" kern="1">
              <a:latin typeface="Calibri" panose="020F0502020204030204" pitchFamily="2" charset="-52"/>
            </a:endParaRPr>
          </a:p>
        </p:txBody>
      </p:sp>
      <p:pic>
        <p:nvPicPr>
          <p:cNvPr id="1034" name="Рисунок 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31800" y="217488"/>
            <a:ext cx="742950" cy="4524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11" name="Прямоугольник 14"/>
          <p:cNvSpPr/>
          <p:nvPr/>
        </p:nvSpPr>
        <p:spPr>
          <a:xfrm>
            <a:off x="344488" y="628650"/>
            <a:ext cx="1687512" cy="338138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 lang="en-US" sz="135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pPr>
            <a:r>
              <a:rPr lang="en-US" sz="800" kern="1" noProof="1">
                <a:solidFill>
                  <a:srgbClr val="1F4F7A"/>
                </a:solidFill>
                <a:latin typeface="Calibri" panose="020F0502020204030204" pitchFamily="2" charset="-52"/>
              </a:rPr>
              <a:t>Funded by </a:t>
            </a:r>
            <a:br>
              <a:rPr lang="en-US" sz="800" kern="1" noProof="1">
                <a:solidFill>
                  <a:srgbClr val="1F4F7A"/>
                </a:solidFill>
                <a:latin typeface="Calibri" panose="020F0502020204030204" pitchFamily="2" charset="-52"/>
              </a:rPr>
            </a:br>
            <a:r>
              <a:rPr lang="en-US" sz="800" kern="1" noProof="1">
                <a:solidFill>
                  <a:srgbClr val="1F4F7A"/>
                </a:solidFill>
                <a:latin typeface="Calibri" panose="020F0502020204030204" pitchFamily="2" charset="-52"/>
              </a:rPr>
              <a:t>the European Union </a:t>
            </a:r>
          </a:p>
        </p:txBody>
      </p:sp>
      <p:pic>
        <p:nvPicPr>
          <p:cNvPr id="1036" name="Изображение 11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784725" y="196850"/>
            <a:ext cx="3771900" cy="652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037" name="Изображение 12"/>
          <p:cNvPicPr>
            <a:picLocks noChangeAspect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 flipH="1">
            <a:off x="8129588" y="-34925"/>
            <a:ext cx="865187" cy="6969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500" kern="1">
          <a:solidFill>
            <a:schemeClr val="tx1"/>
          </a:solidFill>
          <a:latin typeface="Calibri Light" panose="020F0302020204030204" pitchFamily="2" charset="-52"/>
          <a:ea typeface="Calibri Light" panose="020F0302020204030204" pitchFamily="2" charset="-52"/>
          <a:cs typeface="Calibri Light" panose="020F0302020204030204" pitchFamily="2" charset="-52"/>
        </a:defRPr>
      </a:lvl1pPr>
      <a:lvl2pPr algn="ctr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500" kern="1">
          <a:solidFill>
            <a:schemeClr val="tx1"/>
          </a:solidFill>
          <a:latin typeface="Calibri Light"/>
          <a:ea typeface="Calibri Light"/>
          <a:cs typeface="Calibri Light"/>
        </a:defRPr>
      </a:lvl2pPr>
      <a:lvl3pPr algn="ctr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500" kern="1">
          <a:solidFill>
            <a:schemeClr val="tx1"/>
          </a:solidFill>
          <a:latin typeface="Calibri Light"/>
          <a:ea typeface="Calibri Light"/>
          <a:cs typeface="Calibri Light"/>
        </a:defRPr>
      </a:lvl3pPr>
      <a:lvl4pPr algn="ctr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500" kern="1">
          <a:solidFill>
            <a:schemeClr val="tx1"/>
          </a:solidFill>
          <a:latin typeface="Calibri Light"/>
          <a:ea typeface="Calibri Light"/>
          <a:cs typeface="Calibri Light"/>
        </a:defRPr>
      </a:lvl4pPr>
      <a:lvl5pPr algn="ctr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500" kern="1">
          <a:solidFill>
            <a:schemeClr val="tx1"/>
          </a:solidFill>
          <a:latin typeface="Calibri Light"/>
          <a:ea typeface="Calibri Light"/>
          <a:cs typeface="Calibri Light"/>
        </a:defRPr>
      </a:lvl5pPr>
      <a:lvl6pPr marL="457200" algn="ctr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500" kern="1">
          <a:solidFill>
            <a:schemeClr val="tx1"/>
          </a:solidFill>
          <a:latin typeface="Calibri Light"/>
          <a:ea typeface="Calibri Light"/>
          <a:cs typeface="Calibri Light"/>
        </a:defRPr>
      </a:lvl6pPr>
      <a:lvl7pPr marL="914400" algn="ctr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500" kern="1">
          <a:solidFill>
            <a:schemeClr val="tx1"/>
          </a:solidFill>
          <a:latin typeface="Calibri Light"/>
          <a:ea typeface="Calibri Light"/>
          <a:cs typeface="Calibri Light"/>
        </a:defRPr>
      </a:lvl7pPr>
      <a:lvl8pPr marL="1371600" algn="ctr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500" kern="1">
          <a:solidFill>
            <a:schemeClr val="tx1"/>
          </a:solidFill>
          <a:latin typeface="Calibri Light"/>
          <a:ea typeface="Calibri Light"/>
          <a:cs typeface="Calibri Light"/>
        </a:defRPr>
      </a:lvl8pPr>
      <a:lvl9pPr marL="1828800" algn="ctr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500" kern="1">
          <a:solidFill>
            <a:schemeClr val="tx1"/>
          </a:solidFill>
          <a:latin typeface="Calibri Light"/>
          <a:ea typeface="Calibri Light"/>
          <a:cs typeface="Calibri Light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lang="en-US" sz="2100" kern="1">
          <a:solidFill>
            <a:schemeClr val="tx1"/>
          </a:solidFill>
          <a:latin typeface="Calibri" panose="020F0502020204030204" pitchFamily="2" charset="-52"/>
          <a:ea typeface="Calibri" panose="020F0502020204030204" pitchFamily="2" charset="-52"/>
          <a:cs typeface="Calibri" panose="020F0502020204030204" pitchFamily="2" charset="-52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lang="en-US" kern="1">
          <a:solidFill>
            <a:schemeClr val="tx1"/>
          </a:solidFill>
          <a:latin typeface="Calibri" panose="020F0502020204030204" pitchFamily="2" charset="-52"/>
          <a:ea typeface="Calibri" panose="020F0502020204030204" pitchFamily="2" charset="-52"/>
          <a:cs typeface="Calibri" panose="020F0502020204030204" pitchFamily="2" charset="-52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lang="en-US" sz="1500" kern="1">
          <a:solidFill>
            <a:schemeClr val="tx1"/>
          </a:solidFill>
          <a:latin typeface="Calibri" panose="020F0502020204030204" pitchFamily="2" charset="-52"/>
          <a:ea typeface="Calibri" panose="020F0502020204030204" pitchFamily="2" charset="-52"/>
          <a:cs typeface="Calibri" panose="020F0502020204030204" pitchFamily="2" charset="-52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lang="en-US" sz="1300" kern="1">
          <a:solidFill>
            <a:schemeClr val="tx1"/>
          </a:solidFill>
          <a:latin typeface="Calibri" panose="020F0502020204030204" pitchFamily="2" charset="-52"/>
          <a:ea typeface="Calibri" panose="020F0502020204030204" pitchFamily="2" charset="-52"/>
          <a:cs typeface="Calibri" panose="020F0502020204030204" pitchFamily="2" charset="-52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lang="en-US" sz="1300" kern="1">
          <a:solidFill>
            <a:schemeClr val="tx1"/>
          </a:solidFill>
          <a:latin typeface="Calibri" panose="020F0502020204030204" pitchFamily="2" charset="-52"/>
          <a:ea typeface="Calibri" panose="020F0502020204030204" pitchFamily="2" charset="-52"/>
          <a:cs typeface="Calibri" panose="020F0502020204030204" pitchFamily="2" charset="-52"/>
        </a:defRPr>
      </a:lvl5pPr>
      <a:lvl6pPr marL="2000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lang="en-US" sz="1300" kern="1">
          <a:solidFill>
            <a:schemeClr val="tx1"/>
          </a:solidFill>
          <a:latin typeface="Calibri" panose="020F0502020204030204" pitchFamily="2" charset="-52"/>
          <a:ea typeface="Calibri" panose="020F0502020204030204" pitchFamily="2" charset="-52"/>
          <a:cs typeface="Calibri" panose="020F0502020204030204" pitchFamily="2" charset="-52"/>
        </a:defRPr>
      </a:lvl6pPr>
      <a:lvl7pPr marL="24574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lang="en-US" sz="1300" kern="1">
          <a:solidFill>
            <a:schemeClr val="tx1"/>
          </a:solidFill>
          <a:latin typeface="Calibri" panose="020F0502020204030204" pitchFamily="2" charset="-52"/>
          <a:ea typeface="Calibri" panose="020F0502020204030204" pitchFamily="2" charset="-52"/>
          <a:cs typeface="Calibri" panose="020F0502020204030204" pitchFamily="2" charset="-52"/>
        </a:defRPr>
      </a:lvl7pPr>
      <a:lvl8pPr marL="29146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lang="en-US" sz="1300" kern="1">
          <a:solidFill>
            <a:schemeClr val="tx1"/>
          </a:solidFill>
          <a:latin typeface="Calibri" panose="020F0502020204030204" pitchFamily="2" charset="-52"/>
          <a:ea typeface="Calibri" panose="020F0502020204030204" pitchFamily="2" charset="-52"/>
          <a:cs typeface="Calibri" panose="020F0502020204030204" pitchFamily="2" charset="-52"/>
        </a:defRPr>
      </a:lvl8pPr>
      <a:lvl9pPr marL="33718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lang="en-US" sz="1300" kern="1">
          <a:solidFill>
            <a:schemeClr val="tx1"/>
          </a:solidFill>
          <a:latin typeface="Calibri" panose="020F0502020204030204" pitchFamily="2" charset="-52"/>
          <a:ea typeface="Calibri" panose="020F0502020204030204" pitchFamily="2" charset="-52"/>
          <a:cs typeface="Calibri" panose="020F0502020204030204" pitchFamily="2" charset="-52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Слайда1"/>
          <p:cNvSpPr>
            <a:spLocks noGrp="1" noChangeArrowheads="1"/>
          </p:cNvSpPr>
          <p:nvPr>
            <p:ph type="ctrTitle"/>
          </p:nvPr>
        </p:nvSpPr>
        <p:spPr>
          <a:xfrm>
            <a:off x="685800" y="2132013"/>
            <a:ext cx="7772400" cy="1385887"/>
          </a:xfrm>
          <a:ln>
            <a:headEnd/>
            <a:tailEnd/>
          </a:ln>
        </p:spPr>
        <p:txBody>
          <a:bodyPr/>
          <a:lstStyle/>
          <a:p>
            <a:pPr eaLnBrk="1" hangingPunct="1"/>
            <a:r>
              <a:rPr lang="uk-UA" sz="40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Сталість</a:t>
            </a:r>
            <a:r>
              <a:rPr sz="40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 </a:t>
            </a:r>
            <a:r>
              <a:rPr lang="uk-UA" sz="40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і</a:t>
            </a:r>
            <a:r>
              <a:rPr sz="40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 </a:t>
            </a:r>
            <a:r>
              <a:rPr lang="uk-UA" sz="40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торгівля</a:t>
            </a:r>
            <a:r>
              <a:rPr sz="40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 </a:t>
            </a:r>
            <a:r>
              <a:rPr lang="uk-UA" sz="40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в ПВЗВТ</a:t>
            </a:r>
            <a:endParaRPr sz="40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16386" name="ПодзаголовокСлайда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1438"/>
            <a:ext cx="6400800" cy="1762125"/>
          </a:xfrm>
          <a:ln>
            <a:headEnd/>
            <a:tailEnd/>
          </a:ln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uk-UA" sz="2800" dirty="0" smtClean="0">
                <a:solidFill>
                  <a:srgbClr val="203864"/>
                </a:solidFill>
                <a:latin typeface="Calibri" pitchFamily="34" charset="0"/>
              </a:rPr>
              <a:t>Вступ</a:t>
            </a:r>
            <a:endParaRPr sz="2800" dirty="0" smtClean="0">
              <a:solidFill>
                <a:srgbClr val="203864"/>
              </a:solidFill>
              <a:latin typeface="Calibri" pitchFamily="34" charset="0"/>
            </a:endParaRPr>
          </a:p>
          <a:p>
            <a:pPr eaLnBrk="1" hangingPunct="1">
              <a:spcAft>
                <a:spcPct val="0"/>
              </a:spcAft>
            </a:pPr>
            <a:r>
              <a:rPr lang="uk-UA" sz="2800" b="1" dirty="0" smtClean="0">
                <a:solidFill>
                  <a:srgbClr val="203864"/>
                </a:solidFill>
                <a:latin typeface="Calibri" pitchFamily="34" charset="0"/>
              </a:rPr>
              <a:t>Астрід </a:t>
            </a:r>
            <a:r>
              <a:rPr lang="uk-UA" sz="2800" b="1" dirty="0">
                <a:solidFill>
                  <a:srgbClr val="203864"/>
                </a:solidFill>
                <a:latin typeface="Calibri" pitchFamily="34" charset="0"/>
              </a:rPr>
              <a:t>Денкер,</a:t>
            </a:r>
            <a:endParaRPr lang="uk-UA" sz="2800" b="1" dirty="0" smtClean="0">
              <a:solidFill>
                <a:srgbClr val="203864"/>
              </a:solidFill>
              <a:latin typeface="Calibri" pitchFamily="34" charset="0"/>
            </a:endParaRPr>
          </a:p>
          <a:p>
            <a:pPr eaLnBrk="1" hangingPunct="1">
              <a:spcAft>
                <a:spcPct val="0"/>
              </a:spcAft>
            </a:pPr>
            <a:r>
              <a:rPr lang="uk-UA" sz="2800" b="1" dirty="0" smtClean="0">
                <a:solidFill>
                  <a:srgbClr val="203864"/>
                </a:solidFill>
                <a:latin typeface="Calibri" pitchFamily="34" charset="0"/>
              </a:rPr>
              <a:t>Короткочасний експерт</a:t>
            </a:r>
            <a:endParaRPr sz="2800" b="1" dirty="0" smtClean="0">
              <a:solidFill>
                <a:srgbClr val="203864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 idx="4294967295"/>
          </p:nvPr>
        </p:nvSpPr>
        <p:spPr>
          <a:ln w="12700"/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Стале лісництво в ПВЗВТ</a:t>
            </a:r>
            <a:endParaRPr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3" name="Объект1"/>
          <p:cNvSpPr>
            <a:spLocks noGrp="1" noChangeArrowheads="1"/>
          </p:cNvSpPr>
          <p:nvPr>
            <p:ph idx="4294967295"/>
          </p:nvPr>
        </p:nvSpPr>
        <p:spPr>
          <a:xfrm>
            <a:off x="628650" y="1724025"/>
            <a:ext cx="4521200" cy="4632325"/>
          </a:xfrm>
          <a:ln w="12700"/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 b="1" dirty="0" smtClean="0">
                <a:latin typeface="Calibri" pitchFamily="34" charset="0"/>
              </a:rPr>
              <a:t>Основні питання</a:t>
            </a:r>
            <a:r>
              <a:rPr b="1" dirty="0" smtClean="0">
                <a:latin typeface="Calibri" pitchFamily="34" charset="0"/>
              </a:rPr>
              <a:t>: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Моніторинг стану лісів з метою дотримання довкільних </a:t>
            </a:r>
            <a:r>
              <a:rPr lang="uk-UA" dirty="0" smtClean="0"/>
              <a:t>вимог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Виконання лісового </a:t>
            </a:r>
            <a:r>
              <a:rPr lang="uk-UA" dirty="0" smtClean="0"/>
              <a:t>законодавства</a:t>
            </a:r>
            <a:r>
              <a:rPr lang="en-US" dirty="0" smtClean="0"/>
              <a:t>, </a:t>
            </a:r>
            <a:r>
              <a:rPr lang="uk-UA" dirty="0"/>
              <a:t>справедливі умови </a:t>
            </a:r>
            <a:r>
              <a:rPr lang="uk-UA" dirty="0" smtClean="0"/>
              <a:t>торгівлі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Припинення незаконної вирубки та ліквідації лісів 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Підвищення конкурентоздатності лісообробної галузі на внутрішньому </a:t>
            </a:r>
            <a:r>
              <a:rPr lang="uk-UA" dirty="0" smtClean="0"/>
              <a:t>ринку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Збереження робочих місць та сільського укладу </a:t>
            </a:r>
            <a:r>
              <a:rPr lang="uk-UA" dirty="0" smtClean="0"/>
              <a:t>життя</a:t>
            </a:r>
            <a:endParaRPr lang="en-US" dirty="0" smtClean="0"/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endParaRPr sz="2000" dirty="0" smtClean="0">
              <a:latin typeface="Calibri" pitchFamily="34" charset="0"/>
            </a:endParaRPr>
          </a:p>
        </p:txBody>
      </p:sp>
      <p:grpSp>
        <p:nvGrpSpPr>
          <p:cNvPr id="37" name="Gruppieren 25"/>
          <p:cNvGrpSpPr>
            <a:grpSpLocks/>
          </p:cNvGrpSpPr>
          <p:nvPr/>
        </p:nvGrpSpPr>
        <p:grpSpPr bwMode="auto">
          <a:xfrm>
            <a:off x="4622800" y="1539875"/>
            <a:ext cx="4124325" cy="3941763"/>
            <a:chOff x="4648786" y="1593676"/>
            <a:chExt cx="4122592" cy="3942199"/>
          </a:xfrm>
        </p:grpSpPr>
        <p:grpSp>
          <p:nvGrpSpPr>
            <p:cNvPr id="39" name="Gruppieren 30"/>
            <p:cNvGrpSpPr>
              <a:grpSpLocks/>
            </p:cNvGrpSpPr>
            <p:nvPr/>
          </p:nvGrpSpPr>
          <p:grpSpPr bwMode="auto">
            <a:xfrm>
              <a:off x="5226447" y="1593676"/>
              <a:ext cx="3544931" cy="3942199"/>
              <a:chOff x="4495549" y="2069277"/>
              <a:chExt cx="4188988" cy="4662090"/>
            </a:xfrm>
          </p:grpSpPr>
          <p:grpSp>
            <p:nvGrpSpPr>
              <p:cNvPr id="53" name="Gruppieren 41"/>
              <p:cNvGrpSpPr>
                <a:grpSpLocks/>
              </p:cNvGrpSpPr>
              <p:nvPr/>
            </p:nvGrpSpPr>
            <p:grpSpPr bwMode="auto">
              <a:xfrm>
                <a:off x="4495549" y="2069277"/>
                <a:ext cx="4188988" cy="3263193"/>
                <a:chOff x="4567099" y="1825625"/>
                <a:chExt cx="4234769" cy="3459187"/>
              </a:xfrm>
            </p:grpSpPr>
            <p:grpSp>
              <p:nvGrpSpPr>
                <p:cNvPr id="63" name="Gruppieren 46"/>
                <p:cNvGrpSpPr>
                  <a:grpSpLocks/>
                </p:cNvGrpSpPr>
                <p:nvPr/>
              </p:nvGrpSpPr>
              <p:grpSpPr bwMode="auto">
                <a:xfrm>
                  <a:off x="4567099" y="1825625"/>
                  <a:ext cx="3536850" cy="3432175"/>
                  <a:chOff x="1826094" y="2057954"/>
                  <a:chExt cx="4119504" cy="3933531"/>
                </a:xfrm>
              </p:grpSpPr>
              <p:grpSp>
                <p:nvGrpSpPr>
                  <p:cNvPr id="66" name="Gruppieren 49"/>
                  <p:cNvGrpSpPr>
                    <a:grpSpLocks/>
                  </p:cNvGrpSpPr>
                  <p:nvPr/>
                </p:nvGrpSpPr>
                <p:grpSpPr bwMode="auto">
                  <a:xfrm>
                    <a:off x="1998213" y="2057954"/>
                    <a:ext cx="3824321" cy="3933531"/>
                    <a:chOff x="664381" y="2895894"/>
                    <a:chExt cx="3824321" cy="3933531"/>
                  </a:xfrm>
                </p:grpSpPr>
                <p:pic>
                  <p:nvPicPr>
                    <p:cNvPr id="70" name="Grafik 69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schemeClr val="bg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664381" y="2895894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71" name="Grafik 70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schemeClr val="bg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2571808" y="2919162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72" name="Grafik 71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schemeClr val="bg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1587618" y="4618310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grpSp>
              <p:sp>
                <p:nvSpPr>
                  <p:cNvPr id="67" name="Textfeld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19616" y="2890749"/>
                    <a:ext cx="2125982" cy="8350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Довкільні стандарти</a:t>
                    </a:r>
                    <a:endParaRPr lang="en-GB" sz="160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8" name="Textfeld 51"/>
                  <p:cNvSpPr>
                    <a:spLocks noChangeArrowheads="1"/>
                  </p:cNvSpPr>
                  <p:nvPr/>
                </p:nvSpPr>
                <p:spPr bwMode="auto">
                  <a:xfrm>
                    <a:off x="1826094" y="2473211"/>
                    <a:ext cx="2309218" cy="1608549"/>
                  </a:xfrm>
                  <a:prstGeom prst="hexagon">
                    <a:avLst>
                      <a:gd name="adj" fmla="val 25734"/>
                      <a:gd name="vf" fmla="val 115470"/>
                    </a:avLst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Трудові стандарти</a:t>
                    </a:r>
                    <a:r>
                      <a:rPr lang="en-GB" sz="1600">
                        <a:solidFill>
                          <a:schemeClr val="bg1"/>
                        </a:solidFill>
                      </a:rPr>
                      <a:t> (</a:t>
                    </a:r>
                    <a:r>
                      <a:rPr lang="uk-UA" sz="1600">
                        <a:solidFill>
                          <a:schemeClr val="bg1"/>
                        </a:solidFill>
                      </a:rPr>
                      <a:t>МОП</a:t>
                    </a:r>
                    <a:r>
                      <a:rPr lang="en-GB" sz="1600">
                        <a:solidFill>
                          <a:schemeClr val="bg1"/>
                        </a:solidFill>
                      </a:rPr>
                      <a:t>)</a:t>
                    </a:r>
                  </a:p>
                </p:txBody>
              </p:sp>
              <p:sp>
                <p:nvSpPr>
                  <p:cNvPr id="69" name="Textfeld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99019" y="4444540"/>
                    <a:ext cx="1986900" cy="118644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Переваги сталого розвитку</a:t>
                    </a:r>
                    <a:endParaRPr lang="en-GB" sz="1600">
                      <a:solidFill>
                        <a:schemeClr val="bg1"/>
                      </a:solidFill>
                    </a:endParaRPr>
                  </a:p>
                </p:txBody>
              </p:sp>
            </p:grpSp>
            <p:pic>
              <p:nvPicPr>
                <p:cNvPr id="64" name="Grafik 63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prstClr val="black"/>
                    <a:schemeClr val="accent5">
                      <a:tint val="45000"/>
                      <a:satMod val="400000"/>
                    </a:schemeClr>
                  </a:duotone>
                </a:blip>
                <a:stretch>
                  <a:fillRect/>
                </a:stretch>
              </p:blipFill>
              <p:spPr>
                <a:xfrm>
                  <a:off x="7145175" y="3351159"/>
                  <a:ext cx="1645773" cy="1929293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65" name="Textfeld 48"/>
                <p:cNvSpPr txBox="1">
                  <a:spLocks noChangeArrowheads="1"/>
                </p:cNvSpPr>
                <p:nvPr/>
              </p:nvSpPr>
              <p:spPr bwMode="auto">
                <a:xfrm>
                  <a:off x="7234207" y="4040858"/>
                  <a:ext cx="1556287" cy="728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uk-UA" sz="1600">
                      <a:solidFill>
                        <a:schemeClr val="bg1"/>
                      </a:solidFill>
                    </a:rPr>
                    <a:t>Стале лісництво</a:t>
                  </a:r>
                  <a:endParaRPr lang="en-GB" sz="160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57" name="Grafik 56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4651593" y="4906278"/>
                <a:ext cx="1627981" cy="1819981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9" name="Grafik 58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214681" y="4896549"/>
                <a:ext cx="1627981" cy="181998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60" name="Textfeld 44"/>
              <p:cNvSpPr txBox="1">
                <a:spLocks noChangeArrowheads="1"/>
              </p:cNvSpPr>
              <p:nvPr/>
            </p:nvSpPr>
            <p:spPr bwMode="auto">
              <a:xfrm>
                <a:off x="4662433" y="5507169"/>
                <a:ext cx="1627593" cy="976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Інституційні</a:t>
                </a:r>
                <a:r>
                  <a:rPr lang="en-GB" sz="1600">
                    <a:solidFill>
                      <a:schemeClr val="bg1"/>
                    </a:solidFill>
                  </a:rPr>
                  <a:t>/ </a:t>
                </a:r>
                <a:r>
                  <a:rPr lang="uk-UA" sz="1600">
                    <a:solidFill>
                      <a:schemeClr val="bg1"/>
                    </a:solidFill>
                  </a:rPr>
                  <a:t>управлінські</a:t>
                </a:r>
                <a:r>
                  <a:rPr lang="en-GB" sz="1600">
                    <a:solidFill>
                      <a:schemeClr val="bg1"/>
                    </a:solidFill>
                  </a:rPr>
                  <a:t> </a:t>
                </a:r>
                <a:endParaRPr lang="uk-UA" sz="1600">
                  <a:solidFill>
                    <a:schemeClr val="bg1"/>
                  </a:solidFill>
                </a:endParaRPr>
              </a:p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механізми</a:t>
                </a:r>
                <a:endParaRPr lang="en-GB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Textfeld 45"/>
              <p:cNvSpPr txBox="1">
                <a:spLocks noChangeArrowheads="1"/>
              </p:cNvSpPr>
              <p:nvPr/>
            </p:nvSpPr>
            <p:spPr bwMode="auto">
              <a:xfrm>
                <a:off x="6290026" y="5480883"/>
                <a:ext cx="1528212" cy="687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Стале рибництво</a:t>
                </a:r>
                <a:endParaRPr lang="en-GB" sz="160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40" name="Grafik 39"/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663168" y="2801523"/>
              <a:ext cx="1377679" cy="1538951"/>
            </a:xfrm>
            <a:prstGeom prst="rect">
              <a:avLst/>
            </a:prstGeom>
            <a:ln>
              <a:noFill/>
            </a:ln>
          </p:spPr>
        </p:pic>
        <p:sp>
          <p:nvSpPr>
            <p:cNvPr id="41" name="Textfeld 32"/>
            <p:cNvSpPr txBox="1">
              <a:spLocks noChangeArrowheads="1"/>
            </p:cNvSpPr>
            <p:nvPr/>
          </p:nvSpPr>
          <p:spPr bwMode="auto">
            <a:xfrm>
              <a:off x="4648786" y="3270262"/>
              <a:ext cx="1428150" cy="58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1600">
                  <a:solidFill>
                    <a:schemeClr val="bg1"/>
                  </a:solidFill>
                </a:rPr>
                <a:t>Наукова інформація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grpSp>
          <p:nvGrpSpPr>
            <p:cNvPr id="42" name="Gruppieren 33"/>
            <p:cNvGrpSpPr>
              <a:grpSpLocks/>
            </p:cNvGrpSpPr>
            <p:nvPr/>
          </p:nvGrpSpPr>
          <p:grpSpPr bwMode="auto">
            <a:xfrm>
              <a:off x="4896871" y="1747845"/>
              <a:ext cx="3728886" cy="2866046"/>
              <a:chOff x="4896871" y="1747845"/>
              <a:chExt cx="3728886" cy="2866046"/>
            </a:xfrm>
          </p:grpSpPr>
          <p:sp>
            <p:nvSpPr>
              <p:cNvPr id="45" name="Textfeld 34"/>
              <p:cNvSpPr txBox="1">
                <a:spLocks noChangeArrowheads="1"/>
              </p:cNvSpPr>
              <p:nvPr/>
            </p:nvSpPr>
            <p:spPr bwMode="auto">
              <a:xfrm>
                <a:off x="5557054" y="1747845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291</a:t>
                </a:r>
              </a:p>
            </p:txBody>
          </p:sp>
          <p:sp>
            <p:nvSpPr>
              <p:cNvPr id="46" name="Textfeld 35"/>
              <p:cNvSpPr txBox="1">
                <a:spLocks noChangeArrowheads="1"/>
              </p:cNvSpPr>
              <p:nvPr/>
            </p:nvSpPr>
            <p:spPr bwMode="auto">
              <a:xfrm>
                <a:off x="6959459" y="1752981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292</a:t>
                </a:r>
              </a:p>
            </p:txBody>
          </p:sp>
          <p:sp>
            <p:nvSpPr>
              <p:cNvPr id="47" name="Textfeld 36"/>
              <p:cNvSpPr txBox="1">
                <a:spLocks noChangeArrowheads="1"/>
              </p:cNvSpPr>
              <p:nvPr/>
            </p:nvSpPr>
            <p:spPr bwMode="auto">
              <a:xfrm>
                <a:off x="6199601" y="2960953"/>
                <a:ext cx="999659" cy="3366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293</a:t>
                </a:r>
              </a:p>
            </p:txBody>
          </p:sp>
          <p:sp>
            <p:nvSpPr>
              <p:cNvPr id="49" name="Textfeld 48"/>
              <p:cNvSpPr txBox="1"/>
              <p:nvPr/>
            </p:nvSpPr>
            <p:spPr>
              <a:xfrm>
                <a:off x="7625685" y="2952726"/>
                <a:ext cx="999705" cy="33817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rgbClr val="FFC000"/>
                    </a:solidFill>
                  </a:rPr>
                  <a:t>Ст</a:t>
                </a:r>
                <a:r>
                  <a:rPr lang="en-GB" sz="1600">
                    <a:solidFill>
                      <a:srgbClr val="FFC000"/>
                    </a:solidFill>
                  </a:rPr>
                  <a:t>. 294</a:t>
                </a:r>
              </a:p>
            </p:txBody>
          </p:sp>
          <p:sp>
            <p:nvSpPr>
              <p:cNvPr id="50" name="Textfeld 38"/>
              <p:cNvSpPr txBox="1">
                <a:spLocks noChangeArrowheads="1"/>
              </p:cNvSpPr>
              <p:nvPr/>
            </p:nvSpPr>
            <p:spPr bwMode="auto">
              <a:xfrm>
                <a:off x="5377659" y="4032743"/>
                <a:ext cx="1369374" cy="581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endParaRPr lang="en-GB" sz="1600">
                  <a:solidFill>
                    <a:schemeClr val="bg1"/>
                  </a:solidFill>
                </a:endParaRPr>
              </a:p>
              <a:p>
                <a:pPr algn="ctr"/>
                <a:r>
                  <a:rPr lang="en-GB" sz="1600">
                    <a:solidFill>
                      <a:schemeClr val="bg1"/>
                    </a:solidFill>
                  </a:rPr>
                  <a:t> 299 -  302 </a:t>
                </a:r>
              </a:p>
            </p:txBody>
          </p:sp>
          <p:sp>
            <p:nvSpPr>
              <p:cNvPr id="51" name="Textfeld 39"/>
              <p:cNvSpPr txBox="1">
                <a:spLocks noChangeArrowheads="1"/>
              </p:cNvSpPr>
              <p:nvPr/>
            </p:nvSpPr>
            <p:spPr bwMode="auto">
              <a:xfrm>
                <a:off x="6910401" y="4105360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600">
                    <a:solidFill>
                      <a:schemeClr val="bg1"/>
                    </a:solidFill>
                  </a:rPr>
                  <a:t>. </a:t>
                </a:r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295</a:t>
                </a:r>
              </a:p>
            </p:txBody>
          </p:sp>
          <p:sp>
            <p:nvSpPr>
              <p:cNvPr id="52" name="Textfeld 40"/>
              <p:cNvSpPr txBox="1">
                <a:spLocks noChangeArrowheads="1"/>
              </p:cNvSpPr>
              <p:nvPr/>
            </p:nvSpPr>
            <p:spPr bwMode="auto">
              <a:xfrm>
                <a:off x="4896871" y="2956189"/>
                <a:ext cx="999350" cy="336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297</a:t>
                </a:r>
              </a:p>
            </p:txBody>
          </p:sp>
        </p:grpSp>
      </p:grpSp>
      <p:pic>
        <p:nvPicPr>
          <p:cNvPr id="73" name="Grafik 72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09585" y="5112801"/>
            <a:ext cx="1377679" cy="1538951"/>
          </a:xfrm>
          <a:prstGeom prst="rect">
            <a:avLst/>
          </a:prstGeom>
          <a:ln>
            <a:noFill/>
          </a:ln>
        </p:spPr>
      </p:pic>
      <p:sp>
        <p:nvSpPr>
          <p:cNvPr id="74" name="Textfeld 58"/>
          <p:cNvSpPr txBox="1">
            <a:spLocks noChangeArrowheads="1"/>
          </p:cNvSpPr>
          <p:nvPr/>
        </p:nvSpPr>
        <p:spPr bwMode="auto">
          <a:xfrm>
            <a:off x="7331562" y="5586193"/>
            <a:ext cx="14287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>
                <a:solidFill>
                  <a:schemeClr val="bg1"/>
                </a:solidFill>
              </a:rPr>
              <a:t>Огляд впливів сталості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75" name="Textfeld 59"/>
          <p:cNvSpPr txBox="1">
            <a:spLocks noChangeArrowheads="1"/>
          </p:cNvSpPr>
          <p:nvPr/>
        </p:nvSpPr>
        <p:spPr bwMode="auto">
          <a:xfrm>
            <a:off x="7580799" y="5330605"/>
            <a:ext cx="1000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>
                <a:solidFill>
                  <a:schemeClr val="bg1"/>
                </a:solidFill>
              </a:rPr>
              <a:t>Ст</a:t>
            </a:r>
            <a:r>
              <a:rPr lang="en-GB" sz="1600">
                <a:solidFill>
                  <a:schemeClr val="bg1"/>
                </a:solidFill>
              </a:rPr>
              <a:t>. 298</a:t>
            </a:r>
          </a:p>
        </p:txBody>
      </p:sp>
      <p:pic>
        <p:nvPicPr>
          <p:cNvPr id="76" name="Grafik 7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78374" y="5119040"/>
            <a:ext cx="1377679" cy="1538951"/>
          </a:xfrm>
          <a:prstGeom prst="rect">
            <a:avLst/>
          </a:prstGeom>
          <a:ln>
            <a:noFill/>
          </a:ln>
        </p:spPr>
      </p:pic>
      <p:sp>
        <p:nvSpPr>
          <p:cNvPr id="77" name="Textfeld 61"/>
          <p:cNvSpPr txBox="1">
            <a:spLocks noChangeArrowheads="1"/>
          </p:cNvSpPr>
          <p:nvPr/>
        </p:nvSpPr>
        <p:spPr bwMode="auto">
          <a:xfrm>
            <a:off x="5971074" y="5570318"/>
            <a:ext cx="1427163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>
                <a:solidFill>
                  <a:schemeClr val="bg1"/>
                </a:solidFill>
              </a:rPr>
              <a:t>Ефективні механізми впровадження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78" name="Textfeld 62"/>
          <p:cNvSpPr txBox="1">
            <a:spLocks noChangeArrowheads="1"/>
          </p:cNvSpPr>
          <p:nvPr/>
        </p:nvSpPr>
        <p:spPr bwMode="auto">
          <a:xfrm>
            <a:off x="6174274" y="5314730"/>
            <a:ext cx="1000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 dirty="0">
                <a:solidFill>
                  <a:schemeClr val="bg1"/>
                </a:solidFill>
              </a:rPr>
              <a:t>Ст</a:t>
            </a:r>
            <a:r>
              <a:rPr lang="en-GB" sz="1600" dirty="0">
                <a:solidFill>
                  <a:schemeClr val="bg1"/>
                </a:solidFill>
              </a:rPr>
              <a:t>. 296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 idx="4294967295"/>
          </p:nvPr>
        </p:nvSpPr>
        <p:spPr>
          <a:ln w="12700"/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Стале рибництво в ПВЗВТ</a:t>
            </a:r>
            <a:endParaRPr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3" name="Объект1"/>
          <p:cNvSpPr>
            <a:spLocks noGrp="1" noChangeArrowheads="1"/>
          </p:cNvSpPr>
          <p:nvPr>
            <p:ph idx="4294967295"/>
          </p:nvPr>
        </p:nvSpPr>
        <p:spPr>
          <a:xfrm>
            <a:off x="628650" y="1825625"/>
            <a:ext cx="4087813" cy="4351338"/>
          </a:xfrm>
          <a:ln w="12700"/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 b="1" dirty="0" smtClean="0">
                <a:latin typeface="Calibri" pitchFamily="34" charset="0"/>
              </a:rPr>
              <a:t>Основні питання</a:t>
            </a:r>
            <a:r>
              <a:rPr b="1" dirty="0" smtClean="0">
                <a:latin typeface="Calibri" pitchFamily="34" charset="0"/>
              </a:rPr>
              <a:t>: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Моніторинг рибних і інших </a:t>
            </a:r>
            <a:r>
              <a:rPr lang="uk-UA" dirty="0" smtClean="0"/>
              <a:t>акваресурсів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Повне дотримання вимог до збереження і контрольні </a:t>
            </a:r>
            <a:r>
              <a:rPr lang="uk-UA" dirty="0" smtClean="0"/>
              <a:t>заходи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Широкомасштабне співробітництво з регіональними рибозахисними </a:t>
            </a:r>
            <a:r>
              <a:rPr lang="uk-UA" dirty="0" smtClean="0"/>
              <a:t>організаціями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Торгові заходи для запобігання </a:t>
            </a:r>
            <a:r>
              <a:rPr lang="en-US" dirty="0" smtClean="0"/>
              <a:t> </a:t>
            </a:r>
            <a:r>
              <a:rPr lang="uk-UA" dirty="0" smtClean="0"/>
              <a:t>нелегального</a:t>
            </a:r>
            <a:r>
              <a:rPr lang="en-US" dirty="0" smtClean="0"/>
              <a:t>, </a:t>
            </a:r>
            <a:r>
              <a:rPr lang="uk-UA" dirty="0" smtClean="0"/>
              <a:t>незадокументованого</a:t>
            </a:r>
            <a:r>
              <a:rPr lang="en-US" dirty="0" smtClean="0"/>
              <a:t> </a:t>
            </a:r>
            <a:r>
              <a:rPr lang="uk-UA" dirty="0"/>
              <a:t>і неврегульованого вилову </a:t>
            </a:r>
            <a:r>
              <a:rPr lang="uk-UA" dirty="0" smtClean="0"/>
              <a:t>риби</a:t>
            </a:r>
            <a:endParaRPr lang="en-US" dirty="0" smtClean="0"/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endParaRPr dirty="0" smtClean="0">
              <a:latin typeface="Calibri" pitchFamily="34" charset="0"/>
            </a:endParaRPr>
          </a:p>
        </p:txBody>
      </p:sp>
      <p:grpSp>
        <p:nvGrpSpPr>
          <p:cNvPr id="37" name="Gruppieren 25"/>
          <p:cNvGrpSpPr>
            <a:grpSpLocks/>
          </p:cNvGrpSpPr>
          <p:nvPr/>
        </p:nvGrpSpPr>
        <p:grpSpPr bwMode="auto">
          <a:xfrm>
            <a:off x="4648200" y="1593850"/>
            <a:ext cx="4124325" cy="3941763"/>
            <a:chOff x="4648786" y="1593676"/>
            <a:chExt cx="4122592" cy="3942635"/>
          </a:xfrm>
        </p:grpSpPr>
        <p:grpSp>
          <p:nvGrpSpPr>
            <p:cNvPr id="38" name="Gruppieren 30"/>
            <p:cNvGrpSpPr>
              <a:grpSpLocks/>
            </p:cNvGrpSpPr>
            <p:nvPr/>
          </p:nvGrpSpPr>
          <p:grpSpPr bwMode="auto">
            <a:xfrm>
              <a:off x="5226447" y="1593676"/>
              <a:ext cx="3544931" cy="3942635"/>
              <a:chOff x="4495549" y="2069277"/>
              <a:chExt cx="4188988" cy="4662606"/>
            </a:xfrm>
          </p:grpSpPr>
          <p:grpSp>
            <p:nvGrpSpPr>
              <p:cNvPr id="53" name="Gruppieren 41"/>
              <p:cNvGrpSpPr>
                <a:grpSpLocks/>
              </p:cNvGrpSpPr>
              <p:nvPr/>
            </p:nvGrpSpPr>
            <p:grpSpPr bwMode="auto">
              <a:xfrm>
                <a:off x="4495549" y="2069277"/>
                <a:ext cx="4188988" cy="3263554"/>
                <a:chOff x="4567099" y="1825625"/>
                <a:chExt cx="4234769" cy="3459570"/>
              </a:xfrm>
            </p:grpSpPr>
            <p:grpSp>
              <p:nvGrpSpPr>
                <p:cNvPr id="63" name="Gruppieren 46"/>
                <p:cNvGrpSpPr>
                  <a:grpSpLocks/>
                </p:cNvGrpSpPr>
                <p:nvPr/>
              </p:nvGrpSpPr>
              <p:grpSpPr bwMode="auto">
                <a:xfrm>
                  <a:off x="4567099" y="1825625"/>
                  <a:ext cx="3536850" cy="3432175"/>
                  <a:chOff x="1826094" y="2057954"/>
                  <a:chExt cx="4119504" cy="3933531"/>
                </a:xfrm>
              </p:grpSpPr>
              <p:grpSp>
                <p:nvGrpSpPr>
                  <p:cNvPr id="66" name="Gruppieren 49"/>
                  <p:cNvGrpSpPr>
                    <a:grpSpLocks/>
                  </p:cNvGrpSpPr>
                  <p:nvPr/>
                </p:nvGrpSpPr>
                <p:grpSpPr bwMode="auto">
                  <a:xfrm>
                    <a:off x="1998213" y="2057954"/>
                    <a:ext cx="3824321" cy="3933531"/>
                    <a:chOff x="664381" y="2895894"/>
                    <a:chExt cx="3824321" cy="3933531"/>
                  </a:xfrm>
                </p:grpSpPr>
                <p:pic>
                  <p:nvPicPr>
                    <p:cNvPr id="70" name="Grafik 69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schemeClr val="bg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664381" y="2895894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71" name="Grafik 70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schemeClr val="bg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2571808" y="2919162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72" name="Grafik 71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schemeClr val="bg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1587618" y="4618310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grpSp>
              <p:sp>
                <p:nvSpPr>
                  <p:cNvPr id="67" name="Textfeld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19616" y="2890749"/>
                    <a:ext cx="2125982" cy="8350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Довкільні стандарти</a:t>
                    </a:r>
                    <a:endParaRPr lang="en-GB" sz="160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8" name="Textfeld 51"/>
                  <p:cNvSpPr>
                    <a:spLocks noChangeArrowheads="1"/>
                  </p:cNvSpPr>
                  <p:nvPr/>
                </p:nvSpPr>
                <p:spPr bwMode="auto">
                  <a:xfrm>
                    <a:off x="1826094" y="2473211"/>
                    <a:ext cx="2309218" cy="1608549"/>
                  </a:xfrm>
                  <a:prstGeom prst="hexagon">
                    <a:avLst>
                      <a:gd name="adj" fmla="val 25734"/>
                      <a:gd name="vf" fmla="val 115470"/>
                    </a:avLst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Трудові стандарти</a:t>
                    </a:r>
                    <a:r>
                      <a:rPr lang="en-GB" sz="1600">
                        <a:solidFill>
                          <a:schemeClr val="bg1"/>
                        </a:solidFill>
                      </a:rPr>
                      <a:t> (</a:t>
                    </a:r>
                    <a:r>
                      <a:rPr lang="uk-UA" sz="1600">
                        <a:solidFill>
                          <a:schemeClr val="bg1"/>
                        </a:solidFill>
                      </a:rPr>
                      <a:t>МОП</a:t>
                    </a:r>
                    <a:r>
                      <a:rPr lang="en-GB" sz="1600">
                        <a:solidFill>
                          <a:schemeClr val="bg1"/>
                        </a:solidFill>
                      </a:rPr>
                      <a:t>)</a:t>
                    </a:r>
                  </a:p>
                </p:txBody>
              </p:sp>
              <p:sp>
                <p:nvSpPr>
                  <p:cNvPr id="69" name="Textfeld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99019" y="4444540"/>
                    <a:ext cx="1986900" cy="118644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Переваги сталого розвитку</a:t>
                    </a:r>
                    <a:endParaRPr lang="en-GB" sz="1600">
                      <a:solidFill>
                        <a:schemeClr val="bg1"/>
                      </a:solidFill>
                    </a:endParaRPr>
                  </a:p>
                </p:txBody>
              </p:sp>
            </p:grpSp>
            <p:pic>
              <p:nvPicPr>
                <p:cNvPr id="64" name="Grafik 63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p:blipFill>
              <p:spPr>
                <a:xfrm>
                  <a:off x="7145175" y="3351159"/>
                  <a:ext cx="1645773" cy="1929293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65" name="Textfeld 48"/>
                <p:cNvSpPr txBox="1">
                  <a:spLocks noChangeArrowheads="1"/>
                </p:cNvSpPr>
                <p:nvPr/>
              </p:nvSpPr>
              <p:spPr bwMode="auto">
                <a:xfrm>
                  <a:off x="7234207" y="4039113"/>
                  <a:ext cx="1556287" cy="7285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uk-UA" sz="1600">
                      <a:solidFill>
                        <a:schemeClr val="bg1"/>
                      </a:solidFill>
                    </a:rPr>
                    <a:t>Стале лісництво</a:t>
                  </a:r>
                  <a:endParaRPr lang="en-GB" sz="160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58" name="Grafik 57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4651593" y="4906278"/>
                <a:ext cx="1627981" cy="1819981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9" name="Grafik 58"/>
              <p:cNvPicPr>
                <a:picLocks noChangeAspect="1"/>
              </p:cNvPicPr>
              <p:nvPr/>
            </p:nvPicPr>
            <p:blipFill>
              <a:blip r:embed="rId2">
                <a:duotone>
                  <a:prstClr val="black"/>
                  <a:schemeClr val="accent5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6214681" y="4896549"/>
                <a:ext cx="1627981" cy="181998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61" name="Textfeld 44"/>
              <p:cNvSpPr txBox="1">
                <a:spLocks noChangeArrowheads="1"/>
              </p:cNvSpPr>
              <p:nvPr/>
            </p:nvSpPr>
            <p:spPr bwMode="auto">
              <a:xfrm>
                <a:off x="4662433" y="5507550"/>
                <a:ext cx="1627593" cy="9764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Інституційні</a:t>
                </a:r>
                <a:r>
                  <a:rPr lang="en-GB" sz="1600">
                    <a:solidFill>
                      <a:schemeClr val="bg1"/>
                    </a:solidFill>
                  </a:rPr>
                  <a:t>/ </a:t>
                </a:r>
                <a:r>
                  <a:rPr lang="uk-UA" sz="1600">
                    <a:solidFill>
                      <a:schemeClr val="bg1"/>
                    </a:solidFill>
                  </a:rPr>
                  <a:t>управлінські механізми</a:t>
                </a:r>
                <a:endParaRPr lang="en-GB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Textfeld 45"/>
              <p:cNvSpPr txBox="1">
                <a:spLocks noChangeArrowheads="1"/>
              </p:cNvSpPr>
              <p:nvPr/>
            </p:nvSpPr>
            <p:spPr bwMode="auto">
              <a:xfrm>
                <a:off x="6290219" y="5481645"/>
                <a:ext cx="1528376" cy="9765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 dirty="0">
                    <a:solidFill>
                      <a:schemeClr val="bg1"/>
                    </a:solidFill>
                  </a:rPr>
                  <a:t>Стале рибництво</a:t>
                </a:r>
              </a:p>
              <a:p>
                <a:pPr algn="ctr"/>
                <a:endParaRPr lang="en-GB" sz="1600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39" name="Grafik 38"/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663168" y="2801523"/>
              <a:ext cx="1377679" cy="1538951"/>
            </a:xfrm>
            <a:prstGeom prst="rect">
              <a:avLst/>
            </a:prstGeom>
            <a:ln>
              <a:noFill/>
            </a:ln>
          </p:spPr>
        </p:pic>
        <p:sp>
          <p:nvSpPr>
            <p:cNvPr id="41" name="Textfeld 32"/>
            <p:cNvSpPr txBox="1">
              <a:spLocks noChangeArrowheads="1"/>
            </p:cNvSpPr>
            <p:nvPr/>
          </p:nvSpPr>
          <p:spPr bwMode="auto">
            <a:xfrm>
              <a:off x="4648786" y="3268859"/>
              <a:ext cx="1428150" cy="581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1600">
                  <a:solidFill>
                    <a:schemeClr val="bg1"/>
                  </a:solidFill>
                </a:rPr>
                <a:t>Наукова інформація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grpSp>
          <p:nvGrpSpPr>
            <p:cNvPr id="42" name="Gruppieren 33"/>
            <p:cNvGrpSpPr>
              <a:grpSpLocks/>
            </p:cNvGrpSpPr>
            <p:nvPr/>
          </p:nvGrpSpPr>
          <p:grpSpPr bwMode="auto">
            <a:xfrm>
              <a:off x="4896871" y="1747845"/>
              <a:ext cx="3729320" cy="2866046"/>
              <a:chOff x="4896871" y="1747845"/>
              <a:chExt cx="3729320" cy="2866046"/>
            </a:xfrm>
          </p:grpSpPr>
          <p:sp>
            <p:nvSpPr>
              <p:cNvPr id="45" name="Textfeld 34"/>
              <p:cNvSpPr txBox="1">
                <a:spLocks noChangeArrowheads="1"/>
              </p:cNvSpPr>
              <p:nvPr/>
            </p:nvSpPr>
            <p:spPr bwMode="auto">
              <a:xfrm>
                <a:off x="5557054" y="1747845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291</a:t>
                </a:r>
              </a:p>
            </p:txBody>
          </p:sp>
          <p:sp>
            <p:nvSpPr>
              <p:cNvPr id="46" name="Textfeld 35"/>
              <p:cNvSpPr txBox="1">
                <a:spLocks noChangeArrowheads="1"/>
              </p:cNvSpPr>
              <p:nvPr/>
            </p:nvSpPr>
            <p:spPr bwMode="auto">
              <a:xfrm>
                <a:off x="6959459" y="1752981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292</a:t>
                </a:r>
              </a:p>
            </p:txBody>
          </p:sp>
          <p:sp>
            <p:nvSpPr>
              <p:cNvPr id="47" name="Textfeld 36"/>
              <p:cNvSpPr txBox="1">
                <a:spLocks noChangeArrowheads="1"/>
              </p:cNvSpPr>
              <p:nvPr/>
            </p:nvSpPr>
            <p:spPr bwMode="auto">
              <a:xfrm>
                <a:off x="6199198" y="2960953"/>
                <a:ext cx="999350" cy="3366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293</a:t>
                </a:r>
              </a:p>
            </p:txBody>
          </p:sp>
          <p:sp>
            <p:nvSpPr>
              <p:cNvPr id="49" name="Textfeld 37"/>
              <p:cNvSpPr txBox="1">
                <a:spLocks noChangeArrowheads="1"/>
              </p:cNvSpPr>
              <p:nvPr/>
            </p:nvSpPr>
            <p:spPr bwMode="auto">
              <a:xfrm>
                <a:off x="7626066" y="2953359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294</a:t>
                </a:r>
              </a:p>
            </p:txBody>
          </p:sp>
          <p:sp>
            <p:nvSpPr>
              <p:cNvPr id="50" name="Textfeld 38"/>
              <p:cNvSpPr txBox="1">
                <a:spLocks noChangeArrowheads="1"/>
              </p:cNvSpPr>
              <p:nvPr/>
            </p:nvSpPr>
            <p:spPr bwMode="auto">
              <a:xfrm>
                <a:off x="5377511" y="4032743"/>
                <a:ext cx="1368950" cy="581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</a:t>
                </a:r>
              </a:p>
              <a:p>
                <a:pPr algn="ctr"/>
                <a:r>
                  <a:rPr lang="en-GB" sz="1600">
                    <a:solidFill>
                      <a:schemeClr val="bg1"/>
                    </a:solidFill>
                  </a:rPr>
                  <a:t> 299 -  302 </a:t>
                </a:r>
              </a:p>
            </p:txBody>
          </p:sp>
          <p:sp>
            <p:nvSpPr>
              <p:cNvPr id="51" name="Textfeld 39"/>
              <p:cNvSpPr txBox="1">
                <a:spLocks noChangeArrowheads="1"/>
              </p:cNvSpPr>
              <p:nvPr/>
            </p:nvSpPr>
            <p:spPr bwMode="auto">
              <a:xfrm>
                <a:off x="6931033" y="4183787"/>
                <a:ext cx="999797" cy="3382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 dirty="0">
                    <a:solidFill>
                      <a:srgbClr val="FFC000"/>
                    </a:solidFill>
                  </a:rPr>
                  <a:t>Ст</a:t>
                </a:r>
                <a:r>
                  <a:rPr lang="en-GB" sz="1600" dirty="0">
                    <a:solidFill>
                      <a:srgbClr val="FFC000"/>
                    </a:solidFill>
                  </a:rPr>
                  <a:t>. 295</a:t>
                </a:r>
              </a:p>
            </p:txBody>
          </p:sp>
          <p:sp>
            <p:nvSpPr>
              <p:cNvPr id="52" name="Textfeld 40"/>
              <p:cNvSpPr txBox="1">
                <a:spLocks noChangeArrowheads="1"/>
              </p:cNvSpPr>
              <p:nvPr/>
            </p:nvSpPr>
            <p:spPr bwMode="auto">
              <a:xfrm>
                <a:off x="4896871" y="2956189"/>
                <a:ext cx="999350" cy="336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297</a:t>
                </a:r>
              </a:p>
            </p:txBody>
          </p:sp>
        </p:grpSp>
      </p:grpSp>
      <p:pic>
        <p:nvPicPr>
          <p:cNvPr id="73" name="Grafik 72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58311" y="5166996"/>
            <a:ext cx="1377679" cy="1538951"/>
          </a:xfrm>
          <a:prstGeom prst="rect">
            <a:avLst/>
          </a:prstGeom>
          <a:ln>
            <a:noFill/>
          </a:ln>
        </p:spPr>
      </p:pic>
      <p:sp>
        <p:nvSpPr>
          <p:cNvPr id="74" name="Textfeld 57"/>
          <p:cNvSpPr txBox="1">
            <a:spLocks noChangeArrowheads="1"/>
          </p:cNvSpPr>
          <p:nvPr/>
        </p:nvSpPr>
        <p:spPr bwMode="auto">
          <a:xfrm>
            <a:off x="7380288" y="5640388"/>
            <a:ext cx="14287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>
                <a:solidFill>
                  <a:schemeClr val="bg1"/>
                </a:solidFill>
              </a:rPr>
              <a:t>Огляд впливів сталості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75" name="Textfeld 58"/>
          <p:cNvSpPr txBox="1">
            <a:spLocks noChangeArrowheads="1"/>
          </p:cNvSpPr>
          <p:nvPr/>
        </p:nvSpPr>
        <p:spPr bwMode="auto">
          <a:xfrm>
            <a:off x="7629525" y="5384800"/>
            <a:ext cx="1000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>
                <a:solidFill>
                  <a:schemeClr val="bg1"/>
                </a:solidFill>
              </a:rPr>
              <a:t>Ст.</a:t>
            </a:r>
            <a:r>
              <a:rPr lang="en-GB" sz="1600">
                <a:solidFill>
                  <a:schemeClr val="bg1"/>
                </a:solidFill>
              </a:rPr>
              <a:t>. 298</a:t>
            </a:r>
          </a:p>
        </p:txBody>
      </p:sp>
      <p:pic>
        <p:nvPicPr>
          <p:cNvPr id="76" name="Grafik 7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27100" y="5173235"/>
            <a:ext cx="1377679" cy="1538951"/>
          </a:xfrm>
          <a:prstGeom prst="rect">
            <a:avLst/>
          </a:prstGeom>
          <a:ln>
            <a:noFill/>
          </a:ln>
        </p:spPr>
      </p:pic>
      <p:sp>
        <p:nvSpPr>
          <p:cNvPr id="77" name="Textfeld 60"/>
          <p:cNvSpPr txBox="1">
            <a:spLocks noChangeArrowheads="1"/>
          </p:cNvSpPr>
          <p:nvPr/>
        </p:nvSpPr>
        <p:spPr bwMode="auto">
          <a:xfrm>
            <a:off x="6019800" y="5624513"/>
            <a:ext cx="14271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>
                <a:solidFill>
                  <a:schemeClr val="bg1"/>
                </a:solidFill>
              </a:rPr>
              <a:t>Ефективні заходи впроваджен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78" name="Textfeld 61"/>
          <p:cNvSpPr txBox="1">
            <a:spLocks noChangeArrowheads="1"/>
          </p:cNvSpPr>
          <p:nvPr/>
        </p:nvSpPr>
        <p:spPr bwMode="auto">
          <a:xfrm>
            <a:off x="6223000" y="5368925"/>
            <a:ext cx="1000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>
                <a:solidFill>
                  <a:schemeClr val="bg1"/>
                </a:solidFill>
              </a:rPr>
              <a:t>Ст</a:t>
            </a:r>
            <a:r>
              <a:rPr lang="en-GB" sz="1600">
                <a:solidFill>
                  <a:schemeClr val="bg1"/>
                </a:solidFill>
              </a:rPr>
              <a:t>. 296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 idx="4294967295"/>
          </p:nvPr>
        </p:nvSpPr>
        <p:spPr>
          <a:ln w="12700"/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Стаття</a:t>
            </a:r>
            <a:r>
              <a:rPr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 297 </a:t>
            </a:r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в ПВЗВТ</a:t>
            </a:r>
            <a:endParaRPr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3" name="Объект1"/>
          <p:cNvSpPr>
            <a:spLocks noGrp="1" noChangeArrowheads="1"/>
          </p:cNvSpPr>
          <p:nvPr>
            <p:ph idx="4294967295"/>
          </p:nvPr>
        </p:nvSpPr>
        <p:spPr>
          <a:xfrm>
            <a:off x="628650" y="1825625"/>
            <a:ext cx="4087813" cy="4351338"/>
          </a:xfrm>
          <a:ln w="12700"/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b="1" dirty="0" smtClean="0">
                <a:latin typeface="Calibri" pitchFamily="34" charset="0"/>
              </a:rPr>
              <a:t>“</a:t>
            </a:r>
            <a:r>
              <a:rPr lang="uk-UA" b="1" dirty="0" smtClean="0">
                <a:latin typeface="Calibri" pitchFamily="34" charset="0"/>
              </a:rPr>
              <a:t>Сторони визнають</a:t>
            </a:r>
            <a:r>
              <a:rPr b="1" dirty="0" smtClean="0">
                <a:latin typeface="Calibri" pitchFamily="34" charset="0"/>
              </a:rPr>
              <a:t> 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Важливість врахування наукової і технічної </a:t>
            </a:r>
            <a:r>
              <a:rPr lang="uk-UA" dirty="0" smtClean="0"/>
              <a:t>інформації</a:t>
            </a:r>
            <a:r>
              <a:rPr lang="en-US" dirty="0" smtClean="0"/>
              <a:t>, </a:t>
            </a:r>
            <a:r>
              <a:rPr lang="uk-UA" dirty="0"/>
              <a:t>і відповідних міжнародних </a:t>
            </a:r>
            <a:r>
              <a:rPr lang="uk-UA" dirty="0" smtClean="0"/>
              <a:t>стандартів</a:t>
            </a:r>
            <a:r>
              <a:rPr lang="en-US" dirty="0" smtClean="0"/>
              <a:t>, </a:t>
            </a:r>
            <a:r>
              <a:rPr lang="uk-UA" dirty="0" smtClean="0"/>
              <a:t>норм</a:t>
            </a:r>
            <a:r>
              <a:rPr lang="en-US" dirty="0" smtClean="0"/>
              <a:t> </a:t>
            </a:r>
            <a:r>
              <a:rPr lang="uk-UA" dirty="0" smtClean="0"/>
              <a:t>або</a:t>
            </a:r>
            <a:r>
              <a:rPr lang="en-US" dirty="0" smtClean="0"/>
              <a:t> </a:t>
            </a:r>
            <a:r>
              <a:rPr lang="uk-UA" dirty="0"/>
              <a:t>рекомендацій</a:t>
            </a:r>
            <a:endParaRPr lang="de-DE" dirty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Коли </a:t>
            </a:r>
            <a:r>
              <a:rPr lang="uk-UA" dirty="0" smtClean="0"/>
              <a:t>готуються</a:t>
            </a:r>
            <a:r>
              <a:rPr lang="en-US" dirty="0" smtClean="0"/>
              <a:t>, </a:t>
            </a:r>
            <a:r>
              <a:rPr lang="uk-UA" dirty="0" smtClean="0"/>
              <a:t>адаптуються</a:t>
            </a:r>
            <a:r>
              <a:rPr lang="en-US" dirty="0" smtClean="0"/>
              <a:t> </a:t>
            </a:r>
            <a:r>
              <a:rPr lang="uk-UA" dirty="0"/>
              <a:t>і імплементуються заходи націлені </a:t>
            </a:r>
            <a:r>
              <a:rPr lang="uk-UA" dirty="0" smtClean="0"/>
              <a:t>на</a:t>
            </a:r>
            <a:r>
              <a:rPr lang="en-US" dirty="0" smtClean="0"/>
              <a:t> </a:t>
            </a:r>
            <a:r>
              <a:rPr lang="uk-UA" dirty="0"/>
              <a:t>захист довкілля</a:t>
            </a:r>
            <a:r>
              <a:rPr lang="uk-UA" dirty="0" smtClean="0"/>
              <a:t>,</a:t>
            </a:r>
            <a:r>
              <a:rPr lang="en-US" dirty="0" smtClean="0"/>
              <a:t> </a:t>
            </a:r>
            <a:r>
              <a:rPr lang="uk-UA" dirty="0" smtClean="0"/>
              <a:t>здоров</a:t>
            </a:r>
            <a:r>
              <a:rPr lang="en-US" dirty="0" smtClean="0"/>
              <a:t>’</a:t>
            </a:r>
            <a:r>
              <a:rPr lang="uk-UA" dirty="0"/>
              <a:t>я людей та соціальні умови</a:t>
            </a:r>
            <a:endParaRPr lang="de-DE" dirty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Що впливають на торгівлю між </a:t>
            </a:r>
            <a:r>
              <a:rPr lang="uk-UA" dirty="0" smtClean="0"/>
              <a:t>Сторонами</a:t>
            </a:r>
            <a:r>
              <a:rPr lang="de-DE" dirty="0" smtClean="0"/>
              <a:t>“</a:t>
            </a:r>
            <a:endParaRPr lang="de-DE" dirty="0"/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endParaRPr lang="de-DE" dirty="0" smtClean="0">
              <a:latin typeface="Calibri" pitchFamily="34" charset="0"/>
            </a:endParaRPr>
          </a:p>
        </p:txBody>
      </p:sp>
      <p:grpSp>
        <p:nvGrpSpPr>
          <p:cNvPr id="37" name="Gruppieren 3"/>
          <p:cNvGrpSpPr>
            <a:grpSpLocks/>
          </p:cNvGrpSpPr>
          <p:nvPr/>
        </p:nvGrpSpPr>
        <p:grpSpPr bwMode="auto">
          <a:xfrm>
            <a:off x="4648200" y="1593850"/>
            <a:ext cx="4124325" cy="3941763"/>
            <a:chOff x="4648786" y="1593676"/>
            <a:chExt cx="4122592" cy="3942199"/>
          </a:xfrm>
        </p:grpSpPr>
        <p:grpSp>
          <p:nvGrpSpPr>
            <p:cNvPr id="38" name="Gruppieren 4"/>
            <p:cNvGrpSpPr>
              <a:grpSpLocks/>
            </p:cNvGrpSpPr>
            <p:nvPr/>
          </p:nvGrpSpPr>
          <p:grpSpPr bwMode="auto">
            <a:xfrm>
              <a:off x="5226447" y="1593676"/>
              <a:ext cx="3544931" cy="3942199"/>
              <a:chOff x="4495549" y="2069277"/>
              <a:chExt cx="4188988" cy="4662090"/>
            </a:xfrm>
          </p:grpSpPr>
          <p:grpSp>
            <p:nvGrpSpPr>
              <p:cNvPr id="49" name="Gruppieren 15"/>
              <p:cNvGrpSpPr>
                <a:grpSpLocks/>
              </p:cNvGrpSpPr>
              <p:nvPr/>
            </p:nvGrpSpPr>
            <p:grpSpPr bwMode="auto">
              <a:xfrm>
                <a:off x="4495549" y="2069277"/>
                <a:ext cx="4188988" cy="3263193"/>
                <a:chOff x="4567099" y="1825625"/>
                <a:chExt cx="4234769" cy="3459187"/>
              </a:xfrm>
            </p:grpSpPr>
            <p:grpSp>
              <p:nvGrpSpPr>
                <p:cNvPr id="54" name="Gruppieren 20"/>
                <p:cNvGrpSpPr>
                  <a:grpSpLocks/>
                </p:cNvGrpSpPr>
                <p:nvPr/>
              </p:nvGrpSpPr>
              <p:grpSpPr bwMode="auto">
                <a:xfrm>
                  <a:off x="4567099" y="1825625"/>
                  <a:ext cx="3536850" cy="3432175"/>
                  <a:chOff x="1826094" y="2057954"/>
                  <a:chExt cx="4119504" cy="3933531"/>
                </a:xfrm>
              </p:grpSpPr>
              <p:grpSp>
                <p:nvGrpSpPr>
                  <p:cNvPr id="57" name="Gruppieren 23"/>
                  <p:cNvGrpSpPr>
                    <a:grpSpLocks/>
                  </p:cNvGrpSpPr>
                  <p:nvPr/>
                </p:nvGrpSpPr>
                <p:grpSpPr bwMode="auto">
                  <a:xfrm>
                    <a:off x="1998213" y="2057954"/>
                    <a:ext cx="3824321" cy="3933531"/>
                    <a:chOff x="664381" y="2895894"/>
                    <a:chExt cx="3824321" cy="3933531"/>
                  </a:xfrm>
                </p:grpSpPr>
                <p:pic>
                  <p:nvPicPr>
                    <p:cNvPr id="61" name="Grafik 60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schemeClr val="bg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664381" y="2895894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62" name="Grafik 61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schemeClr val="bg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2571808" y="2919162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63" name="Grafik 62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schemeClr val="bg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1587618" y="4618310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grpSp>
              <p:sp>
                <p:nvSpPr>
                  <p:cNvPr id="58" name="Textfeld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19616" y="2890749"/>
                    <a:ext cx="2125982" cy="8350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Довкільні стандарти</a:t>
                    </a:r>
                    <a:endParaRPr lang="en-GB" sz="160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9" name="Textfeld 25"/>
                  <p:cNvSpPr>
                    <a:spLocks noChangeArrowheads="1"/>
                  </p:cNvSpPr>
                  <p:nvPr/>
                </p:nvSpPr>
                <p:spPr bwMode="auto">
                  <a:xfrm>
                    <a:off x="1826094" y="2473211"/>
                    <a:ext cx="2309218" cy="1608549"/>
                  </a:xfrm>
                  <a:prstGeom prst="hexagon">
                    <a:avLst>
                      <a:gd name="adj" fmla="val 25734"/>
                      <a:gd name="vf" fmla="val 115470"/>
                    </a:avLst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Трудові стандарти</a:t>
                    </a:r>
                    <a:r>
                      <a:rPr lang="en-GB" sz="1600">
                        <a:solidFill>
                          <a:schemeClr val="bg1"/>
                        </a:solidFill>
                      </a:rPr>
                      <a:t> (</a:t>
                    </a:r>
                    <a:r>
                      <a:rPr lang="uk-UA" sz="1600">
                        <a:solidFill>
                          <a:schemeClr val="bg1"/>
                        </a:solidFill>
                      </a:rPr>
                      <a:t>МОП</a:t>
                    </a:r>
                    <a:r>
                      <a:rPr lang="en-GB" sz="1600">
                        <a:solidFill>
                          <a:schemeClr val="bg1"/>
                        </a:solidFill>
                      </a:rPr>
                      <a:t>)</a:t>
                    </a:r>
                  </a:p>
                </p:txBody>
              </p:sp>
              <p:sp>
                <p:nvSpPr>
                  <p:cNvPr id="60" name="Textfeld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99019" y="4444540"/>
                    <a:ext cx="1986900" cy="118644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Переваги сталого розвитку</a:t>
                    </a:r>
                    <a:endParaRPr lang="en-GB" sz="1600">
                      <a:solidFill>
                        <a:schemeClr val="bg1"/>
                      </a:solidFill>
                    </a:endParaRPr>
                  </a:p>
                </p:txBody>
              </p:sp>
            </p:grpSp>
            <p:pic>
              <p:nvPicPr>
                <p:cNvPr id="55" name="Grafik 54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p:blipFill>
              <p:spPr>
                <a:xfrm>
                  <a:off x="7145175" y="3351159"/>
                  <a:ext cx="1645773" cy="1929293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56" name="Textfeld 22"/>
                <p:cNvSpPr txBox="1">
                  <a:spLocks noChangeArrowheads="1"/>
                </p:cNvSpPr>
                <p:nvPr/>
              </p:nvSpPr>
              <p:spPr bwMode="auto">
                <a:xfrm>
                  <a:off x="7234207" y="4040858"/>
                  <a:ext cx="1556287" cy="728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uk-UA" sz="1600">
                      <a:solidFill>
                        <a:schemeClr val="bg1"/>
                      </a:solidFill>
                    </a:rPr>
                    <a:t>Стале лісництво</a:t>
                  </a:r>
                  <a:endParaRPr lang="en-GB" sz="160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50" name="Grafik 49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4651593" y="4906278"/>
                <a:ext cx="1627981" cy="1819981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1" name="Grafik 50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214681" y="4896549"/>
                <a:ext cx="1627981" cy="181998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52" name="Textfeld 18"/>
              <p:cNvSpPr txBox="1">
                <a:spLocks noChangeArrowheads="1"/>
              </p:cNvSpPr>
              <p:nvPr/>
            </p:nvSpPr>
            <p:spPr bwMode="auto">
              <a:xfrm>
                <a:off x="4662433" y="5507169"/>
                <a:ext cx="1627593" cy="976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Інституційні</a:t>
                </a:r>
                <a:r>
                  <a:rPr lang="en-GB" sz="1600">
                    <a:solidFill>
                      <a:schemeClr val="bg1"/>
                    </a:solidFill>
                  </a:rPr>
                  <a:t>/ </a:t>
                </a:r>
                <a:r>
                  <a:rPr lang="uk-UA" sz="1600">
                    <a:solidFill>
                      <a:schemeClr val="bg1"/>
                    </a:solidFill>
                  </a:rPr>
                  <a:t>управлінські механізми</a:t>
                </a:r>
                <a:endParaRPr lang="en-GB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Textfeld 19"/>
              <p:cNvSpPr txBox="1">
                <a:spLocks noChangeArrowheads="1"/>
              </p:cNvSpPr>
              <p:nvPr/>
            </p:nvSpPr>
            <p:spPr bwMode="auto">
              <a:xfrm>
                <a:off x="6290026" y="5480883"/>
                <a:ext cx="1528212" cy="687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Стале рибництво</a:t>
                </a:r>
                <a:endParaRPr lang="en-GB" sz="160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39" name="Grafik 38"/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chemeClr val="accent5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4663168" y="2801523"/>
              <a:ext cx="1377679" cy="1538951"/>
            </a:xfrm>
            <a:prstGeom prst="rect">
              <a:avLst/>
            </a:prstGeom>
            <a:ln>
              <a:noFill/>
            </a:ln>
          </p:spPr>
        </p:pic>
        <p:sp>
          <p:nvSpPr>
            <p:cNvPr id="40" name="Textfeld 6"/>
            <p:cNvSpPr txBox="1">
              <a:spLocks noChangeArrowheads="1"/>
            </p:cNvSpPr>
            <p:nvPr/>
          </p:nvSpPr>
          <p:spPr bwMode="auto">
            <a:xfrm>
              <a:off x="4648786" y="3270451"/>
              <a:ext cx="1428282" cy="8256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1600" dirty="0">
                  <a:solidFill>
                    <a:schemeClr val="bg1"/>
                  </a:solidFill>
                </a:rPr>
                <a:t>Наукова інформація</a:t>
              </a:r>
            </a:p>
            <a:p>
              <a:pPr algn="ctr"/>
              <a:endParaRPr lang="en-GB" sz="1600" dirty="0">
                <a:solidFill>
                  <a:schemeClr val="bg1"/>
                </a:solidFill>
              </a:endParaRPr>
            </a:p>
          </p:txBody>
        </p:sp>
        <p:grpSp>
          <p:nvGrpSpPr>
            <p:cNvPr id="41" name="Gruppieren 7"/>
            <p:cNvGrpSpPr>
              <a:grpSpLocks/>
            </p:cNvGrpSpPr>
            <p:nvPr/>
          </p:nvGrpSpPr>
          <p:grpSpPr bwMode="auto">
            <a:xfrm>
              <a:off x="4896355" y="1747845"/>
              <a:ext cx="3729836" cy="2866046"/>
              <a:chOff x="4896355" y="1747845"/>
              <a:chExt cx="3729836" cy="2866046"/>
            </a:xfrm>
          </p:grpSpPr>
          <p:sp>
            <p:nvSpPr>
              <p:cNvPr id="42" name="Textfeld 8"/>
              <p:cNvSpPr txBox="1">
                <a:spLocks noChangeArrowheads="1"/>
              </p:cNvSpPr>
              <p:nvPr/>
            </p:nvSpPr>
            <p:spPr bwMode="auto">
              <a:xfrm>
                <a:off x="5557054" y="1747845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291</a:t>
                </a:r>
              </a:p>
            </p:txBody>
          </p:sp>
          <p:sp>
            <p:nvSpPr>
              <p:cNvPr id="43" name="Textfeld 9"/>
              <p:cNvSpPr txBox="1">
                <a:spLocks noChangeArrowheads="1"/>
              </p:cNvSpPr>
              <p:nvPr/>
            </p:nvSpPr>
            <p:spPr bwMode="auto">
              <a:xfrm>
                <a:off x="6959459" y="1752981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292</a:t>
                </a:r>
              </a:p>
            </p:txBody>
          </p:sp>
          <p:sp>
            <p:nvSpPr>
              <p:cNvPr id="44" name="Textfeld 10"/>
              <p:cNvSpPr txBox="1">
                <a:spLocks noChangeArrowheads="1"/>
              </p:cNvSpPr>
              <p:nvPr/>
            </p:nvSpPr>
            <p:spPr bwMode="auto">
              <a:xfrm>
                <a:off x="6199198" y="2960953"/>
                <a:ext cx="999350" cy="3366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Ст.</a:t>
                </a:r>
                <a:r>
                  <a:rPr lang="en-GB" sz="1600">
                    <a:solidFill>
                      <a:schemeClr val="bg1"/>
                    </a:solidFill>
                  </a:rPr>
                  <a:t>. 293</a:t>
                </a:r>
              </a:p>
            </p:txBody>
          </p:sp>
          <p:sp>
            <p:nvSpPr>
              <p:cNvPr id="45" name="Textfeld 11"/>
              <p:cNvSpPr txBox="1">
                <a:spLocks noChangeArrowheads="1"/>
              </p:cNvSpPr>
              <p:nvPr/>
            </p:nvSpPr>
            <p:spPr bwMode="auto">
              <a:xfrm>
                <a:off x="7626066" y="2953359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294</a:t>
                </a:r>
              </a:p>
            </p:txBody>
          </p:sp>
          <p:sp>
            <p:nvSpPr>
              <p:cNvPr id="46" name="Textfeld 12"/>
              <p:cNvSpPr txBox="1">
                <a:spLocks noChangeArrowheads="1"/>
              </p:cNvSpPr>
              <p:nvPr/>
            </p:nvSpPr>
            <p:spPr bwMode="auto">
              <a:xfrm>
                <a:off x="5377061" y="4032743"/>
                <a:ext cx="1369140" cy="581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</a:t>
                </a:r>
              </a:p>
              <a:p>
                <a:pPr algn="ctr"/>
                <a:r>
                  <a:rPr lang="en-GB" sz="1600">
                    <a:solidFill>
                      <a:schemeClr val="bg1"/>
                    </a:solidFill>
                  </a:rPr>
                  <a:t> 299 -  302 </a:t>
                </a:r>
              </a:p>
            </p:txBody>
          </p:sp>
          <p:sp>
            <p:nvSpPr>
              <p:cNvPr id="47" name="Textfeld 13"/>
              <p:cNvSpPr txBox="1">
                <a:spLocks noChangeArrowheads="1"/>
              </p:cNvSpPr>
              <p:nvPr/>
            </p:nvSpPr>
            <p:spPr bwMode="auto">
              <a:xfrm>
                <a:off x="6910401" y="4105360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295</a:t>
                </a:r>
              </a:p>
            </p:txBody>
          </p:sp>
          <p:sp>
            <p:nvSpPr>
              <p:cNvPr id="48" name="Textfeld 14"/>
              <p:cNvSpPr txBox="1">
                <a:spLocks noChangeArrowheads="1"/>
              </p:cNvSpPr>
              <p:nvPr/>
            </p:nvSpPr>
            <p:spPr bwMode="auto">
              <a:xfrm>
                <a:off x="4896355" y="2956055"/>
                <a:ext cx="999797" cy="3366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rgbClr val="FFC000"/>
                    </a:solidFill>
                  </a:rPr>
                  <a:t>Ст</a:t>
                </a:r>
                <a:r>
                  <a:rPr lang="en-GB" sz="1600">
                    <a:solidFill>
                      <a:srgbClr val="FFC000"/>
                    </a:solidFill>
                  </a:rPr>
                  <a:t>. 297</a:t>
                </a:r>
              </a:p>
            </p:txBody>
          </p:sp>
        </p:grpSp>
      </p:grpSp>
      <p:pic>
        <p:nvPicPr>
          <p:cNvPr id="64" name="Grafik 6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58311" y="5166996"/>
            <a:ext cx="1377679" cy="1538951"/>
          </a:xfrm>
          <a:prstGeom prst="rect">
            <a:avLst/>
          </a:prstGeom>
          <a:ln>
            <a:noFill/>
          </a:ln>
        </p:spPr>
      </p:pic>
      <p:sp>
        <p:nvSpPr>
          <p:cNvPr id="65" name="Textfeld 31"/>
          <p:cNvSpPr txBox="1">
            <a:spLocks noChangeArrowheads="1"/>
          </p:cNvSpPr>
          <p:nvPr/>
        </p:nvSpPr>
        <p:spPr bwMode="auto">
          <a:xfrm>
            <a:off x="7380288" y="5640388"/>
            <a:ext cx="14287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>
                <a:solidFill>
                  <a:schemeClr val="bg1"/>
                </a:solidFill>
              </a:rPr>
              <a:t>Огляд впливів сталості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66" name="Textfeld 32"/>
          <p:cNvSpPr txBox="1">
            <a:spLocks noChangeArrowheads="1"/>
          </p:cNvSpPr>
          <p:nvPr/>
        </p:nvSpPr>
        <p:spPr bwMode="auto">
          <a:xfrm>
            <a:off x="7629525" y="5384800"/>
            <a:ext cx="1000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>
                <a:solidFill>
                  <a:schemeClr val="bg1"/>
                </a:solidFill>
              </a:rPr>
              <a:t>Ст</a:t>
            </a:r>
            <a:r>
              <a:rPr lang="en-GB" sz="1600">
                <a:solidFill>
                  <a:schemeClr val="bg1"/>
                </a:solidFill>
              </a:rPr>
              <a:t>. 298</a:t>
            </a:r>
          </a:p>
        </p:txBody>
      </p:sp>
      <p:pic>
        <p:nvPicPr>
          <p:cNvPr id="67" name="Grafik 66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27100" y="5173235"/>
            <a:ext cx="1377679" cy="1538951"/>
          </a:xfrm>
          <a:prstGeom prst="rect">
            <a:avLst/>
          </a:prstGeom>
          <a:ln>
            <a:noFill/>
          </a:ln>
        </p:spPr>
      </p:pic>
      <p:sp>
        <p:nvSpPr>
          <p:cNvPr id="68" name="Textfeld 34"/>
          <p:cNvSpPr txBox="1">
            <a:spLocks noChangeArrowheads="1"/>
          </p:cNvSpPr>
          <p:nvPr/>
        </p:nvSpPr>
        <p:spPr bwMode="auto">
          <a:xfrm>
            <a:off x="6019800" y="5624513"/>
            <a:ext cx="14271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>
                <a:solidFill>
                  <a:schemeClr val="bg1"/>
                </a:solidFill>
              </a:rPr>
              <a:t>Ефективні заходи впроваджен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69" name="Textfeld 35"/>
          <p:cNvSpPr txBox="1">
            <a:spLocks noChangeArrowheads="1"/>
          </p:cNvSpPr>
          <p:nvPr/>
        </p:nvSpPr>
        <p:spPr bwMode="auto">
          <a:xfrm>
            <a:off x="6223000" y="5368925"/>
            <a:ext cx="1000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>
                <a:solidFill>
                  <a:schemeClr val="bg1"/>
                </a:solidFill>
              </a:rPr>
              <a:t>Ст</a:t>
            </a:r>
            <a:r>
              <a:rPr lang="en-GB" sz="1600">
                <a:solidFill>
                  <a:schemeClr val="bg1"/>
                </a:solidFill>
              </a:rPr>
              <a:t>. 296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Інституційна схема сталого розвитку і торгівлі</a:t>
            </a:r>
            <a:endParaRPr lang="en-GB"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grpSp>
        <p:nvGrpSpPr>
          <p:cNvPr id="137219" name="Gruppieren 13"/>
          <p:cNvGrpSpPr>
            <a:grpSpLocks/>
          </p:cNvGrpSpPr>
          <p:nvPr/>
        </p:nvGrpSpPr>
        <p:grpSpPr bwMode="auto">
          <a:xfrm>
            <a:off x="2241550" y="1946275"/>
            <a:ext cx="3067050" cy="1176338"/>
            <a:chOff x="2907194" y="3028509"/>
            <a:chExt cx="3067072" cy="1176240"/>
          </a:xfrm>
        </p:grpSpPr>
        <p:grpSp>
          <p:nvGrpSpPr>
            <p:cNvPr id="137220" name="Gruppieren 7"/>
            <p:cNvGrpSpPr>
              <a:grpSpLocks/>
            </p:cNvGrpSpPr>
            <p:nvPr/>
          </p:nvGrpSpPr>
          <p:grpSpPr bwMode="auto">
            <a:xfrm>
              <a:off x="2907194" y="3028509"/>
              <a:ext cx="2814299" cy="1176240"/>
              <a:chOff x="366839" y="1115378"/>
              <a:chExt cx="2814299" cy="1176240"/>
            </a:xfrm>
          </p:grpSpPr>
          <p:sp>
            <p:nvSpPr>
              <p:cNvPr id="9" name="Rechteck 8"/>
              <p:cNvSpPr/>
              <p:nvPr/>
            </p:nvSpPr>
            <p:spPr>
              <a:xfrm>
                <a:off x="366839" y="1115378"/>
                <a:ext cx="2814658" cy="1176240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kern="0"/>
              </a:p>
            </p:txBody>
          </p:sp>
          <p:sp>
            <p:nvSpPr>
              <p:cNvPr id="137222" name="Textfeld 9"/>
              <p:cNvSpPr txBox="1">
                <a:spLocks noChangeArrowheads="1"/>
              </p:cNvSpPr>
              <p:nvPr/>
            </p:nvSpPr>
            <p:spPr bwMode="auto">
              <a:xfrm>
                <a:off x="399788" y="1703498"/>
                <a:ext cx="274840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b="1">
                    <a:solidFill>
                      <a:srgbClr val="000000"/>
                    </a:solidFill>
                  </a:rPr>
                  <a:t>Уряд України</a:t>
                </a:r>
                <a:endParaRPr lang="en-GB" b="1">
                  <a:solidFill>
                    <a:srgbClr val="000000"/>
                  </a:solidFill>
                </a:endParaRPr>
              </a:p>
            </p:txBody>
          </p:sp>
        </p:grpSp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07194" y="3041208"/>
              <a:ext cx="614367" cy="407954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137224" name="Textfeld 5"/>
            <p:cNvSpPr txBox="1">
              <a:spLocks noChangeArrowheads="1"/>
            </p:cNvSpPr>
            <p:nvPr/>
          </p:nvSpPr>
          <p:spPr bwMode="auto">
            <a:xfrm>
              <a:off x="3169133" y="3082480"/>
              <a:ext cx="2805133" cy="396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2000">
                  <a:solidFill>
                    <a:srgbClr val="000000"/>
                  </a:solidFill>
                </a:rPr>
                <a:t>УКРАЇНА</a:t>
              </a:r>
              <a:endParaRPr lang="en-GB" sz="2000">
                <a:solidFill>
                  <a:srgbClr val="000000"/>
                </a:solidFill>
              </a:endParaRPr>
            </a:p>
          </p:txBody>
        </p:sp>
      </p:grpSp>
      <p:grpSp>
        <p:nvGrpSpPr>
          <p:cNvPr id="137225" name="Gruppieren 25"/>
          <p:cNvGrpSpPr>
            <a:grpSpLocks/>
          </p:cNvGrpSpPr>
          <p:nvPr/>
        </p:nvGrpSpPr>
        <p:grpSpPr bwMode="auto">
          <a:xfrm>
            <a:off x="5561013" y="1944688"/>
            <a:ext cx="3068637" cy="1177925"/>
            <a:chOff x="5075784" y="2389907"/>
            <a:chExt cx="3067990" cy="1178953"/>
          </a:xfrm>
        </p:grpSpPr>
        <p:grpSp>
          <p:nvGrpSpPr>
            <p:cNvPr id="137226" name="Gruppieren 19"/>
            <p:cNvGrpSpPr>
              <a:grpSpLocks/>
            </p:cNvGrpSpPr>
            <p:nvPr/>
          </p:nvGrpSpPr>
          <p:grpSpPr bwMode="auto">
            <a:xfrm>
              <a:off x="5076702" y="2392620"/>
              <a:ext cx="3067072" cy="1176240"/>
              <a:chOff x="2907194" y="3028509"/>
              <a:chExt cx="3067072" cy="1176240"/>
            </a:xfrm>
          </p:grpSpPr>
          <p:grpSp>
            <p:nvGrpSpPr>
              <p:cNvPr id="137227" name="Gruppieren 20"/>
              <p:cNvGrpSpPr>
                <a:grpSpLocks/>
              </p:cNvGrpSpPr>
              <p:nvPr/>
            </p:nvGrpSpPr>
            <p:grpSpPr bwMode="auto">
              <a:xfrm>
                <a:off x="2907194" y="3028509"/>
                <a:ext cx="2814299" cy="1176240"/>
                <a:chOff x="366839" y="1115378"/>
                <a:chExt cx="2814299" cy="1176240"/>
              </a:xfrm>
            </p:grpSpPr>
            <p:sp>
              <p:nvSpPr>
                <p:cNvPr id="24" name="Rechteck 23"/>
                <p:cNvSpPr/>
                <p:nvPr/>
              </p:nvSpPr>
              <p:spPr>
                <a:xfrm>
                  <a:off x="367508" y="1115842"/>
                  <a:ext cx="2814044" cy="1175776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kern="0"/>
                </a:p>
              </p:txBody>
            </p:sp>
            <p:sp>
              <p:nvSpPr>
                <p:cNvPr id="137229" name="Textfeld 24"/>
                <p:cNvSpPr txBox="1">
                  <a:spLocks noChangeArrowheads="1"/>
                </p:cNvSpPr>
                <p:nvPr/>
              </p:nvSpPr>
              <p:spPr bwMode="auto">
                <a:xfrm>
                  <a:off x="399788" y="1703498"/>
                  <a:ext cx="27484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uk-UA" b="1">
                      <a:solidFill>
                        <a:srgbClr val="000000"/>
                      </a:solidFill>
                    </a:rPr>
                    <a:t>Європейська комісія</a:t>
                  </a:r>
                  <a:endParaRPr lang="en-GB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37230" name="Textfeld 22"/>
              <p:cNvSpPr txBox="1">
                <a:spLocks noChangeArrowheads="1"/>
              </p:cNvSpPr>
              <p:nvPr/>
            </p:nvSpPr>
            <p:spPr bwMode="auto">
              <a:xfrm>
                <a:off x="3169133" y="3082552"/>
                <a:ext cx="2805133" cy="3973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2000">
                    <a:solidFill>
                      <a:srgbClr val="000000"/>
                    </a:solidFill>
                  </a:rPr>
                  <a:t>ЄС</a:t>
                </a:r>
                <a:endParaRPr lang="en-GB" sz="2000">
                  <a:solidFill>
                    <a:srgbClr val="000000"/>
                  </a:solidFill>
                </a:endParaRPr>
              </a:p>
            </p:txBody>
          </p:sp>
        </p:grpSp>
        <p:pic>
          <p:nvPicPr>
            <p:cNvPr id="137231" name="Grafik 15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075784" y="2389907"/>
              <a:ext cx="638175" cy="39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7232" name="Gruppieren 33"/>
          <p:cNvGrpSpPr>
            <a:grpSpLocks/>
          </p:cNvGrpSpPr>
          <p:nvPr/>
        </p:nvGrpSpPr>
        <p:grpSpPr bwMode="auto">
          <a:xfrm>
            <a:off x="3649663" y="5360988"/>
            <a:ext cx="1433512" cy="833437"/>
            <a:chOff x="3160889" y="5267834"/>
            <a:chExt cx="1433689" cy="833145"/>
          </a:xfrm>
        </p:grpSpPr>
        <p:sp>
          <p:nvSpPr>
            <p:cNvPr id="27" name="Rechteck 26"/>
            <p:cNvSpPr/>
            <p:nvPr/>
          </p:nvSpPr>
          <p:spPr>
            <a:xfrm>
              <a:off x="3160889" y="5267834"/>
              <a:ext cx="1433689" cy="83314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/>
            </a:p>
          </p:txBody>
        </p:sp>
        <p:sp>
          <p:nvSpPr>
            <p:cNvPr id="137234" name="Textfeld 27"/>
            <p:cNvSpPr txBox="1">
              <a:spLocks noChangeArrowheads="1"/>
            </p:cNvSpPr>
            <p:nvPr/>
          </p:nvSpPr>
          <p:spPr bwMode="auto">
            <a:xfrm>
              <a:off x="3240274" y="5361464"/>
              <a:ext cx="1274919" cy="641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uk-UA" b="1">
                  <a:solidFill>
                    <a:srgbClr val="000000"/>
                  </a:solidFill>
                </a:rPr>
                <a:t>Група експертів</a:t>
              </a:r>
              <a:r>
                <a:rPr lang="en-US" b="1">
                  <a:solidFill>
                    <a:srgbClr val="000000"/>
                  </a:solidFill>
                </a:rPr>
                <a:t> </a:t>
              </a:r>
            </a:p>
          </p:txBody>
        </p:sp>
      </p:grpSp>
      <p:sp>
        <p:nvSpPr>
          <p:cNvPr id="137235" name="Textfeld 28"/>
          <p:cNvSpPr txBox="1">
            <a:spLocks noChangeArrowheads="1"/>
          </p:cNvSpPr>
          <p:nvPr/>
        </p:nvSpPr>
        <p:spPr bwMode="auto">
          <a:xfrm>
            <a:off x="5083175" y="5289550"/>
            <a:ext cx="40163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i="1">
                <a:solidFill>
                  <a:srgbClr val="000000"/>
                </a:solidFill>
              </a:rPr>
              <a:t>Вирішує спори з підкомітетом ЄС</a:t>
            </a:r>
            <a:r>
              <a:rPr lang="en-US" i="1">
                <a:solidFill>
                  <a:srgbClr val="000000"/>
                </a:solidFill>
              </a:rPr>
              <a:t> </a:t>
            </a:r>
            <a:r>
              <a:rPr lang="uk-UA" i="1">
                <a:solidFill>
                  <a:srgbClr val="000000"/>
                </a:solidFill>
              </a:rPr>
              <a:t>щодо імплементації питань сталого розвитку</a:t>
            </a:r>
            <a:endParaRPr lang="en-US" i="1">
              <a:solidFill>
                <a:srgbClr val="000000"/>
              </a:solidFill>
            </a:endParaRPr>
          </a:p>
        </p:txBody>
      </p:sp>
      <p:grpSp>
        <p:nvGrpSpPr>
          <p:cNvPr id="137236" name="Gruppieren 32"/>
          <p:cNvGrpSpPr>
            <a:grpSpLocks/>
          </p:cNvGrpSpPr>
          <p:nvPr/>
        </p:nvGrpSpPr>
        <p:grpSpPr bwMode="auto">
          <a:xfrm>
            <a:off x="628650" y="3197225"/>
            <a:ext cx="1382713" cy="1116013"/>
            <a:chOff x="628650" y="3968025"/>
            <a:chExt cx="1382581" cy="1116260"/>
          </a:xfrm>
        </p:grpSpPr>
        <p:sp>
          <p:nvSpPr>
            <p:cNvPr id="30" name="Rechteck 29"/>
            <p:cNvSpPr/>
            <p:nvPr/>
          </p:nvSpPr>
          <p:spPr>
            <a:xfrm>
              <a:off x="628650" y="3968025"/>
              <a:ext cx="1382581" cy="111626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/>
            </a:p>
          </p:txBody>
        </p:sp>
        <p:sp>
          <p:nvSpPr>
            <p:cNvPr id="137238" name="Textfeld 30"/>
            <p:cNvSpPr txBox="1">
              <a:spLocks noChangeArrowheads="1"/>
            </p:cNvSpPr>
            <p:nvPr/>
          </p:nvSpPr>
          <p:spPr bwMode="auto">
            <a:xfrm>
              <a:off x="679445" y="4203027"/>
              <a:ext cx="1280991" cy="641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uk-UA" b="1">
                  <a:solidFill>
                    <a:srgbClr val="000000"/>
                  </a:solidFill>
                </a:rPr>
                <a:t>Дорадча група</a:t>
              </a:r>
              <a:endParaRPr lang="en-US" b="1">
                <a:solidFill>
                  <a:srgbClr val="000000"/>
                </a:solidFill>
              </a:endParaRPr>
            </a:p>
          </p:txBody>
        </p:sp>
      </p:grpSp>
      <p:sp>
        <p:nvSpPr>
          <p:cNvPr id="137239" name="Textfeld 31"/>
          <p:cNvSpPr txBox="1">
            <a:spLocks noChangeArrowheads="1"/>
          </p:cNvSpPr>
          <p:nvPr/>
        </p:nvSpPr>
        <p:spPr bwMode="auto">
          <a:xfrm>
            <a:off x="541338" y="4313238"/>
            <a:ext cx="283686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i="1">
                <a:solidFill>
                  <a:srgbClr val="000000"/>
                </a:solidFill>
              </a:rPr>
              <a:t>Забезпечує</a:t>
            </a:r>
            <a:r>
              <a:rPr lang="en-US" i="1">
                <a:solidFill>
                  <a:srgbClr val="000000"/>
                </a:solidFill>
              </a:rPr>
              <a:t>, </a:t>
            </a:r>
            <a:r>
              <a:rPr lang="uk-UA" i="1">
                <a:solidFill>
                  <a:srgbClr val="000000"/>
                </a:solidFill>
              </a:rPr>
              <a:t>огляди, точки зору</a:t>
            </a:r>
            <a:r>
              <a:rPr lang="en-US" i="1">
                <a:solidFill>
                  <a:srgbClr val="000000"/>
                </a:solidFill>
              </a:rPr>
              <a:t> </a:t>
            </a:r>
            <a:r>
              <a:rPr lang="uk-UA" i="1">
                <a:solidFill>
                  <a:srgbClr val="000000"/>
                </a:solidFill>
              </a:rPr>
              <a:t>і твердження</a:t>
            </a:r>
            <a:r>
              <a:rPr lang="en-US" i="1">
                <a:solidFill>
                  <a:srgbClr val="000000"/>
                </a:solidFill>
              </a:rPr>
              <a:t> </a:t>
            </a:r>
            <a:r>
              <a:rPr lang="uk-UA" i="1">
                <a:solidFill>
                  <a:srgbClr val="000000"/>
                </a:solidFill>
              </a:rPr>
              <a:t>щодо імплементації глави 13</a:t>
            </a:r>
            <a:r>
              <a:rPr lang="en-US" i="1">
                <a:solidFill>
                  <a:srgbClr val="000000"/>
                </a:solidFill>
              </a:rPr>
              <a:t> (</a:t>
            </a:r>
            <a:r>
              <a:rPr lang="uk-UA" i="1">
                <a:solidFill>
                  <a:srgbClr val="000000"/>
                </a:solidFill>
              </a:rPr>
              <a:t>ТСР</a:t>
            </a:r>
            <a:r>
              <a:rPr lang="en-US" i="1">
                <a:solidFill>
                  <a:srgbClr val="000000"/>
                </a:solidFill>
              </a:rPr>
              <a:t>) </a:t>
            </a:r>
            <a:r>
              <a:rPr lang="uk-UA" i="1">
                <a:solidFill>
                  <a:srgbClr val="000000"/>
                </a:solidFill>
              </a:rPr>
              <a:t>та підтримує моніторинг</a:t>
            </a:r>
            <a:endParaRPr lang="en-US" i="1">
              <a:solidFill>
                <a:srgbClr val="000000"/>
              </a:solidFill>
            </a:endParaRPr>
          </a:p>
        </p:txBody>
      </p:sp>
      <p:cxnSp>
        <p:nvCxnSpPr>
          <p:cNvPr id="36" name="Gerader Verbinder 35"/>
          <p:cNvCxnSpPr/>
          <p:nvPr/>
        </p:nvCxnSpPr>
        <p:spPr>
          <a:xfrm>
            <a:off x="4365625" y="3178175"/>
            <a:ext cx="0" cy="218281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>
            <a:endCxn id="9" idx="1"/>
          </p:cNvCxnSpPr>
          <p:nvPr/>
        </p:nvCxnSpPr>
        <p:spPr>
          <a:xfrm>
            <a:off x="1319213" y="2535238"/>
            <a:ext cx="922337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>
            <a:endCxn id="30" idx="0"/>
          </p:cNvCxnSpPr>
          <p:nvPr/>
        </p:nvCxnSpPr>
        <p:spPr>
          <a:xfrm>
            <a:off x="1319213" y="2535238"/>
            <a:ext cx="0" cy="661987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hteck 54"/>
          <p:cNvSpPr/>
          <p:nvPr/>
        </p:nvSpPr>
        <p:spPr>
          <a:xfrm>
            <a:off x="254000" y="6261100"/>
            <a:ext cx="2449513" cy="554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18" name="Rechteck 17"/>
          <p:cNvSpPr/>
          <p:nvPr/>
        </p:nvSpPr>
        <p:spPr>
          <a:xfrm>
            <a:off x="5927725" y="1458913"/>
            <a:ext cx="2589213" cy="52228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17" name="Rechteck 16"/>
          <p:cNvSpPr/>
          <p:nvPr/>
        </p:nvSpPr>
        <p:spPr>
          <a:xfrm>
            <a:off x="323850" y="1447800"/>
            <a:ext cx="3622675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785813" y="803275"/>
            <a:ext cx="7886700" cy="644525"/>
          </a:xfrm>
          <a:ln w="12700"/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Ст.</a:t>
            </a:r>
            <a:r>
              <a:rPr lang="en-GB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 299 – </a:t>
            </a:r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Інституції громадянського суспільства</a:t>
            </a:r>
            <a:endParaRPr lang="en-GB"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6088063" y="3405188"/>
            <a:ext cx="2355850" cy="32146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139271" name="Textfeld 8"/>
          <p:cNvSpPr txBox="1">
            <a:spLocks noChangeArrowheads="1"/>
          </p:cNvSpPr>
          <p:nvPr/>
        </p:nvSpPr>
        <p:spPr bwMode="auto">
          <a:xfrm>
            <a:off x="6088063" y="3403600"/>
            <a:ext cx="2355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b="1" dirty="0">
                <a:solidFill>
                  <a:srgbClr val="000000"/>
                </a:solidFill>
              </a:rPr>
              <a:t>Дорадча група по ТСР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uk-UA" b="1" dirty="0">
                <a:solidFill>
                  <a:srgbClr val="000000"/>
                </a:solidFill>
              </a:rPr>
              <a:t>в ПВЗВТ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uk-UA" b="1" dirty="0">
                <a:solidFill>
                  <a:srgbClr val="000000"/>
                </a:solidFill>
              </a:rPr>
              <a:t>з Україною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139272" name="Textfeld 18"/>
          <p:cNvSpPr txBox="1">
            <a:spLocks noChangeArrowheads="1"/>
          </p:cNvSpPr>
          <p:nvPr/>
        </p:nvSpPr>
        <p:spPr bwMode="auto">
          <a:xfrm>
            <a:off x="787400" y="1462088"/>
            <a:ext cx="2803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solidFill>
                  <a:srgbClr val="000000"/>
                </a:solidFill>
              </a:rPr>
              <a:t>УКРАЇНА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39273" name="Textfeld 19"/>
          <p:cNvSpPr txBox="1">
            <a:spLocks noChangeArrowheads="1"/>
          </p:cNvSpPr>
          <p:nvPr/>
        </p:nvSpPr>
        <p:spPr bwMode="auto">
          <a:xfrm>
            <a:off x="6245225" y="1489075"/>
            <a:ext cx="177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solidFill>
                  <a:srgbClr val="000000"/>
                </a:solidFill>
              </a:rPr>
              <a:t>ЄС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39274" name="Textfeld 21"/>
          <p:cNvSpPr txBox="1">
            <a:spLocks noChangeArrowheads="1"/>
          </p:cNvSpPr>
          <p:nvPr/>
        </p:nvSpPr>
        <p:spPr bwMode="auto">
          <a:xfrm>
            <a:off x="6157912" y="4352926"/>
            <a:ext cx="2257425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>
              <a:spcAft>
                <a:spcPts val="600"/>
              </a:spcAft>
              <a:buFont typeface="Arial" charset="0"/>
              <a:buChar char="•"/>
            </a:pPr>
            <a:r>
              <a:rPr lang="uk-UA" sz="1600" b="1" dirty="0">
                <a:solidFill>
                  <a:srgbClr val="000000"/>
                </a:solidFill>
              </a:rPr>
              <a:t>Незалежні організації громадянського суспільства</a:t>
            </a:r>
            <a:endParaRPr lang="en-US" sz="1600" b="1" dirty="0">
              <a:solidFill>
                <a:srgbClr val="000000"/>
              </a:solidFill>
            </a:endParaRPr>
          </a:p>
          <a:p>
            <a:pPr marL="180975" indent="-180975">
              <a:spcAft>
                <a:spcPts val="600"/>
              </a:spcAft>
              <a:buFont typeface="Arial" charset="0"/>
              <a:buChar char="•"/>
            </a:pPr>
            <a:r>
              <a:rPr lang="uk-UA" sz="1600" b="1" dirty="0">
                <a:solidFill>
                  <a:srgbClr val="000000"/>
                </a:solidFill>
              </a:rPr>
              <a:t>Зацікавлені стейкхолдери, запрошені ЄК</a:t>
            </a:r>
          </a:p>
          <a:p>
            <a:pPr marL="180975" indent="-180975">
              <a:spcAft>
                <a:spcPts val="600"/>
              </a:spcAft>
              <a:buFont typeface="Arial" charset="0"/>
              <a:buChar char="•"/>
            </a:pPr>
            <a:r>
              <a:rPr lang="uk-UA" sz="1600" b="1" dirty="0">
                <a:solidFill>
                  <a:srgbClr val="000000"/>
                </a:solidFill>
              </a:rPr>
              <a:t>Самоорганізована </a:t>
            </a:r>
            <a:endParaRPr lang="en-US" sz="1600" b="1" dirty="0">
              <a:solidFill>
                <a:srgbClr val="000000"/>
              </a:solidFill>
            </a:endParaRPr>
          </a:p>
          <a:p>
            <a:pPr marL="180975" indent="-180975">
              <a:spcAft>
                <a:spcPts val="1200"/>
              </a:spcAft>
              <a:buFont typeface="Arial" charset="0"/>
              <a:buChar char="•"/>
            </a:pPr>
            <a:endParaRPr lang="en-US" sz="1000" b="1" dirty="0">
              <a:solidFill>
                <a:srgbClr val="000000"/>
              </a:solidFill>
            </a:endParaRPr>
          </a:p>
          <a:p>
            <a:pPr marL="180975" indent="-180975">
              <a:spcAft>
                <a:spcPts val="600"/>
              </a:spcAft>
              <a:buFont typeface="Arial" charset="0"/>
              <a:buChar char="•"/>
            </a:pPr>
            <a:endParaRPr lang="en-GB" sz="1000" b="1" dirty="0">
              <a:solidFill>
                <a:srgbClr val="000000"/>
              </a:solidFill>
            </a:endParaRPr>
          </a:p>
        </p:txBody>
      </p:sp>
      <p:grpSp>
        <p:nvGrpSpPr>
          <p:cNvPr id="139275" name="Gruppieren 40"/>
          <p:cNvGrpSpPr>
            <a:grpSpLocks/>
          </p:cNvGrpSpPr>
          <p:nvPr/>
        </p:nvGrpSpPr>
        <p:grpSpPr bwMode="auto">
          <a:xfrm>
            <a:off x="318206" y="3508375"/>
            <a:ext cx="3642607" cy="3173413"/>
            <a:chOff x="1704800" y="3023372"/>
            <a:chExt cx="2568928" cy="3173115"/>
          </a:xfrm>
        </p:grpSpPr>
        <p:sp>
          <p:nvSpPr>
            <p:cNvPr id="6" name="Rechteck 5"/>
            <p:cNvSpPr/>
            <p:nvPr/>
          </p:nvSpPr>
          <p:spPr>
            <a:xfrm>
              <a:off x="1750205" y="3023372"/>
              <a:ext cx="2395891" cy="216038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/>
            </a:p>
          </p:txBody>
        </p:sp>
        <p:sp>
          <p:nvSpPr>
            <p:cNvPr id="139277" name="Textfeld 6"/>
            <p:cNvSpPr txBox="1">
              <a:spLocks noChangeArrowheads="1"/>
            </p:cNvSpPr>
            <p:nvPr/>
          </p:nvSpPr>
          <p:spPr bwMode="auto">
            <a:xfrm>
              <a:off x="1704800" y="3055987"/>
              <a:ext cx="2525761" cy="641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b="1" dirty="0">
                  <a:solidFill>
                    <a:srgbClr val="000000"/>
                  </a:solidFill>
                </a:rPr>
                <a:t>Дорадча група ТСР</a:t>
              </a:r>
              <a:r>
                <a:rPr lang="en-GB" b="1" dirty="0">
                  <a:solidFill>
                    <a:srgbClr val="000000"/>
                  </a:solidFill>
                </a:rPr>
                <a:t> </a:t>
              </a:r>
              <a:r>
                <a:rPr lang="uk-UA" b="1" dirty="0">
                  <a:solidFill>
                    <a:srgbClr val="000000"/>
                  </a:solidFill>
                </a:rPr>
                <a:t>в Україні</a:t>
              </a:r>
              <a:r>
                <a:rPr lang="en-GB" b="1" dirty="0">
                  <a:solidFill>
                    <a:srgbClr val="000000"/>
                  </a:solidFill>
                </a:rPr>
                <a:t> (</a:t>
              </a:r>
              <a:r>
                <a:rPr lang="uk-UA" b="1" dirty="0">
                  <a:solidFill>
                    <a:srgbClr val="000000"/>
                  </a:solidFill>
                </a:rPr>
                <a:t>нова або існуюча)</a:t>
              </a:r>
              <a:endParaRPr lang="en-GB" b="1" dirty="0">
                <a:solidFill>
                  <a:srgbClr val="000000"/>
                </a:solidFill>
              </a:endParaRPr>
            </a:p>
          </p:txBody>
        </p:sp>
        <p:sp>
          <p:nvSpPr>
            <p:cNvPr id="139278" name="Textfeld 20"/>
            <p:cNvSpPr txBox="1">
              <a:spLocks noChangeArrowheads="1"/>
            </p:cNvSpPr>
            <p:nvPr/>
          </p:nvSpPr>
          <p:spPr bwMode="auto">
            <a:xfrm>
              <a:off x="1808424" y="3823831"/>
              <a:ext cx="2465304" cy="1222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90488" indent="-90488">
                <a:spcAft>
                  <a:spcPts val="1200"/>
                </a:spcAft>
                <a:buFont typeface="Arial" charset="0"/>
                <a:buChar char="•"/>
              </a:pPr>
              <a:r>
                <a:rPr lang="uk-UA" sz="1600" b="1" dirty="0">
                  <a:solidFill>
                    <a:srgbClr val="000000"/>
                  </a:solidFill>
                </a:rPr>
                <a:t>Незалежні організації громад. суспільства</a:t>
              </a:r>
              <a:r>
                <a:rPr lang="en-US" sz="1600" b="1" dirty="0">
                  <a:solidFill>
                    <a:srgbClr val="000000"/>
                  </a:solidFill>
                </a:rPr>
                <a:t>, </a:t>
              </a:r>
              <a:r>
                <a:rPr lang="uk-UA" sz="1600" b="1" dirty="0">
                  <a:solidFill>
                    <a:srgbClr val="000000"/>
                  </a:solidFill>
                </a:rPr>
                <a:t>групи збалансованих інтересів</a:t>
              </a:r>
              <a:endParaRPr lang="en-US" sz="1600" b="1" dirty="0">
                <a:solidFill>
                  <a:srgbClr val="000000"/>
                </a:solidFill>
              </a:endParaRPr>
            </a:p>
            <a:p>
              <a:pPr marL="90488" indent="-90488">
                <a:spcAft>
                  <a:spcPts val="1200"/>
                </a:spcAft>
                <a:buFont typeface="Arial" charset="0"/>
                <a:buChar char="•"/>
              </a:pPr>
              <a:r>
                <a:rPr lang="uk-UA" sz="1600" b="1" dirty="0">
                  <a:solidFill>
                    <a:srgbClr val="000000"/>
                  </a:solidFill>
                </a:rPr>
                <a:t>Самоорганізована</a:t>
              </a:r>
              <a:endParaRPr lang="en-US" sz="1600" b="1" dirty="0">
                <a:solidFill>
                  <a:srgbClr val="000000"/>
                </a:solidFill>
              </a:endParaRPr>
            </a:p>
          </p:txBody>
        </p:sp>
        <p:sp>
          <p:nvSpPr>
            <p:cNvPr id="26" name="Rechteck 25"/>
            <p:cNvSpPr/>
            <p:nvPr/>
          </p:nvSpPr>
          <p:spPr>
            <a:xfrm>
              <a:off x="1727813" y="5448844"/>
              <a:ext cx="536276" cy="35556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/>
            </a:p>
          </p:txBody>
        </p:sp>
        <p:sp>
          <p:nvSpPr>
            <p:cNvPr id="27" name="Rechteck 26"/>
            <p:cNvSpPr/>
            <p:nvPr/>
          </p:nvSpPr>
          <p:spPr>
            <a:xfrm>
              <a:off x="2348058" y="5448844"/>
              <a:ext cx="536276" cy="35556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/>
            </a:p>
          </p:txBody>
        </p:sp>
        <p:sp>
          <p:nvSpPr>
            <p:cNvPr id="28" name="Rechteck 27"/>
            <p:cNvSpPr/>
            <p:nvPr/>
          </p:nvSpPr>
          <p:spPr>
            <a:xfrm>
              <a:off x="2973900" y="5448844"/>
              <a:ext cx="536277" cy="35556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/>
            </a:p>
          </p:txBody>
        </p:sp>
        <p:sp>
          <p:nvSpPr>
            <p:cNvPr id="29" name="Rechteck 28"/>
            <p:cNvSpPr/>
            <p:nvPr/>
          </p:nvSpPr>
          <p:spPr>
            <a:xfrm>
              <a:off x="3587427" y="5452019"/>
              <a:ext cx="536277" cy="35556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/>
            </a:p>
          </p:txBody>
        </p:sp>
        <p:cxnSp>
          <p:nvCxnSpPr>
            <p:cNvPr id="16" name="Gerader Verbinder 15"/>
            <p:cNvCxnSpPr>
              <a:stCxn id="26" idx="0"/>
            </p:cNvCxnSpPr>
            <p:nvPr/>
          </p:nvCxnSpPr>
          <p:spPr>
            <a:xfrm flipV="1">
              <a:off x="1995391" y="5172645"/>
              <a:ext cx="0" cy="27619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29"/>
            <p:cNvCxnSpPr/>
            <p:nvPr/>
          </p:nvCxnSpPr>
          <p:spPr>
            <a:xfrm flipV="1">
              <a:off x="2616756" y="5172645"/>
              <a:ext cx="0" cy="27619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30"/>
            <p:cNvCxnSpPr/>
            <p:nvPr/>
          </p:nvCxnSpPr>
          <p:spPr>
            <a:xfrm flipV="1">
              <a:off x="3239240" y="5186932"/>
              <a:ext cx="0" cy="27619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/>
            <p:cNvCxnSpPr/>
            <p:nvPr/>
          </p:nvCxnSpPr>
          <p:spPr>
            <a:xfrm flipV="1">
              <a:off x="3855006" y="5172645"/>
              <a:ext cx="0" cy="276199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287" name="Textfeld 32"/>
            <p:cNvSpPr txBox="1">
              <a:spLocks noChangeArrowheads="1"/>
            </p:cNvSpPr>
            <p:nvPr/>
          </p:nvSpPr>
          <p:spPr bwMode="auto">
            <a:xfrm>
              <a:off x="1735361" y="5857933"/>
              <a:ext cx="247264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1600" b="1">
                  <a:solidFill>
                    <a:srgbClr val="000000"/>
                  </a:solidFill>
                </a:rPr>
                <a:t>Тематичні робочі групи</a:t>
              </a:r>
              <a:endParaRPr lang="en-GB" sz="1600" b="1">
                <a:solidFill>
                  <a:srgbClr val="000000"/>
                </a:solidFill>
              </a:endParaRPr>
            </a:p>
          </p:txBody>
        </p:sp>
      </p:grpSp>
      <p:sp>
        <p:nvSpPr>
          <p:cNvPr id="34" name="Rechteck 33"/>
          <p:cNvSpPr/>
          <p:nvPr/>
        </p:nvSpPr>
        <p:spPr>
          <a:xfrm rot="5400000">
            <a:off x="4260850" y="-1208087"/>
            <a:ext cx="350837" cy="8161338"/>
          </a:xfrm>
          <a:prstGeom prst="rect">
            <a:avLst/>
          </a:prstGeom>
          <a:solidFill>
            <a:schemeClr val="accent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139289" name="Textfeld 37"/>
          <p:cNvSpPr txBox="1">
            <a:spLocks noChangeArrowheads="1"/>
          </p:cNvSpPr>
          <p:nvPr/>
        </p:nvSpPr>
        <p:spPr bwMode="auto">
          <a:xfrm>
            <a:off x="523875" y="2713038"/>
            <a:ext cx="79613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b="1">
                <a:solidFill>
                  <a:schemeClr val="bg1"/>
                </a:solidFill>
              </a:rPr>
              <a:t>Форум громад. суспільства</a:t>
            </a:r>
            <a:r>
              <a:rPr lang="en-GB" b="1">
                <a:solidFill>
                  <a:schemeClr val="bg1"/>
                </a:solidFill>
              </a:rPr>
              <a:t>:  </a:t>
            </a:r>
            <a:r>
              <a:rPr lang="uk-UA" b="1">
                <a:solidFill>
                  <a:schemeClr val="bg1"/>
                </a:solidFill>
              </a:rPr>
              <a:t>діалог про аспекти ТСР ЄС - Україна</a:t>
            </a:r>
            <a:endParaRPr lang="en-GB" b="1">
              <a:solidFill>
                <a:schemeClr val="bg1"/>
              </a:solidFill>
            </a:endParaRPr>
          </a:p>
        </p:txBody>
      </p:sp>
      <p:cxnSp>
        <p:nvCxnSpPr>
          <p:cNvPr id="39" name="Gerade Verbindung mit Pfeil 38"/>
          <p:cNvCxnSpPr/>
          <p:nvPr/>
        </p:nvCxnSpPr>
        <p:spPr>
          <a:xfrm>
            <a:off x="2003425" y="3079750"/>
            <a:ext cx="3175" cy="427038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>
            <a:off x="7221538" y="3003550"/>
            <a:ext cx="7937" cy="396875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hteck 48"/>
          <p:cNvSpPr/>
          <p:nvPr/>
        </p:nvSpPr>
        <p:spPr>
          <a:xfrm>
            <a:off x="381000" y="1873250"/>
            <a:ext cx="3413125" cy="419100"/>
          </a:xfrm>
          <a:prstGeom prst="rect">
            <a:avLst/>
          </a:prstGeom>
          <a:solidFill>
            <a:schemeClr val="accent4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pic>
        <p:nvPicPr>
          <p:cNvPr id="139293" name="Grafik 4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8763" y="1473200"/>
            <a:ext cx="638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94" name="Grafik 5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1443038"/>
            <a:ext cx="6127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Rechteck 51"/>
          <p:cNvSpPr/>
          <p:nvPr/>
        </p:nvSpPr>
        <p:spPr>
          <a:xfrm>
            <a:off x="6088063" y="1901825"/>
            <a:ext cx="2397125" cy="4175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139296" name="Textfeld 59"/>
          <p:cNvSpPr txBox="1">
            <a:spLocks noChangeArrowheads="1"/>
          </p:cNvSpPr>
          <p:nvPr/>
        </p:nvSpPr>
        <p:spPr bwMode="auto">
          <a:xfrm>
            <a:off x="5903913" y="1930400"/>
            <a:ext cx="28368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>
                <a:solidFill>
                  <a:srgbClr val="000000"/>
                </a:solidFill>
              </a:rPr>
              <a:t>Європейська комісія</a:t>
            </a:r>
            <a:endParaRPr lang="en-GB" sz="1600" b="1">
              <a:solidFill>
                <a:srgbClr val="000000"/>
              </a:solidFill>
            </a:endParaRPr>
          </a:p>
        </p:txBody>
      </p:sp>
      <p:sp>
        <p:nvSpPr>
          <p:cNvPr id="139297" name="Textfeld 60"/>
          <p:cNvSpPr txBox="1">
            <a:spLocks noChangeArrowheads="1"/>
          </p:cNvSpPr>
          <p:nvPr/>
        </p:nvSpPr>
        <p:spPr bwMode="auto">
          <a:xfrm>
            <a:off x="441325" y="1912938"/>
            <a:ext cx="33528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>
                <a:solidFill>
                  <a:srgbClr val="000000"/>
                </a:solidFill>
              </a:rPr>
              <a:t>Уряд України</a:t>
            </a:r>
            <a:endParaRPr lang="en-GB" sz="1600" b="1">
              <a:solidFill>
                <a:srgbClr val="000000"/>
              </a:solidFill>
            </a:endParaRPr>
          </a:p>
        </p:txBody>
      </p:sp>
      <p:sp>
        <p:nvSpPr>
          <p:cNvPr id="139298" name="Textfeld 61"/>
          <p:cNvSpPr txBox="1">
            <a:spLocks noChangeArrowheads="1"/>
          </p:cNvSpPr>
          <p:nvPr/>
        </p:nvSpPr>
        <p:spPr bwMode="auto">
          <a:xfrm>
            <a:off x="2893043" y="2319296"/>
            <a:ext cx="43292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i="1" dirty="0">
                <a:solidFill>
                  <a:srgbClr val="000000"/>
                </a:solidFill>
              </a:rPr>
              <a:t>Надає погляди, думки і експертизу</a:t>
            </a:r>
            <a:r>
              <a:rPr lang="en-GB" i="1" dirty="0">
                <a:solidFill>
                  <a:srgbClr val="000000"/>
                </a:solidFill>
              </a:rPr>
              <a:t> </a:t>
            </a:r>
          </a:p>
        </p:txBody>
      </p:sp>
      <p:cxnSp>
        <p:nvCxnSpPr>
          <p:cNvPr id="63" name="Gerade Verbindung mit Pfeil 62"/>
          <p:cNvCxnSpPr/>
          <p:nvPr/>
        </p:nvCxnSpPr>
        <p:spPr>
          <a:xfrm>
            <a:off x="1985963" y="2282825"/>
            <a:ext cx="3175" cy="427038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/>
          <p:nvPr/>
        </p:nvCxnSpPr>
        <p:spPr>
          <a:xfrm>
            <a:off x="7234238" y="2292350"/>
            <a:ext cx="4762" cy="427038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>
            <a:off x="442913" y="2265363"/>
            <a:ext cx="12700" cy="1216025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/>
          <p:nvPr/>
        </p:nvCxnSpPr>
        <p:spPr>
          <a:xfrm>
            <a:off x="8401050" y="2282825"/>
            <a:ext cx="0" cy="1108075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303" name="Rechteck 69"/>
          <p:cNvSpPr>
            <a:spLocks noChangeArrowheads="1"/>
          </p:cNvSpPr>
          <p:nvPr/>
        </p:nvSpPr>
        <p:spPr bwMode="auto">
          <a:xfrm>
            <a:off x="4089400" y="3954463"/>
            <a:ext cx="17573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i="1" dirty="0">
                <a:solidFill>
                  <a:srgbClr val="000000"/>
                </a:solidFill>
              </a:rPr>
              <a:t>Імплементація і моніторинг</a:t>
            </a:r>
            <a:r>
              <a:rPr lang="en-US" i="1" dirty="0">
                <a:solidFill>
                  <a:srgbClr val="000000"/>
                </a:solidFill>
              </a:rPr>
              <a:t> </a:t>
            </a:r>
            <a:r>
              <a:rPr lang="uk-UA" i="1" dirty="0">
                <a:solidFill>
                  <a:srgbClr val="000000"/>
                </a:solidFill>
              </a:rPr>
              <a:t>Глави</a:t>
            </a:r>
            <a:r>
              <a:rPr lang="en-US" i="1" dirty="0">
                <a:solidFill>
                  <a:srgbClr val="000000"/>
                </a:solidFill>
              </a:rPr>
              <a:t> 13 </a:t>
            </a:r>
            <a:r>
              <a:rPr lang="uk-UA" i="1" dirty="0">
                <a:solidFill>
                  <a:srgbClr val="000000"/>
                </a:solidFill>
              </a:rPr>
              <a:t>ЄС</a:t>
            </a:r>
            <a:r>
              <a:rPr lang="en-US" i="1" dirty="0">
                <a:solidFill>
                  <a:srgbClr val="000000"/>
                </a:solidFill>
              </a:rPr>
              <a:t> – </a:t>
            </a:r>
            <a:r>
              <a:rPr lang="uk-UA" i="1" dirty="0">
                <a:solidFill>
                  <a:srgbClr val="000000"/>
                </a:solidFill>
              </a:rPr>
              <a:t>Україна УА</a:t>
            </a:r>
            <a:endParaRPr lang="en-US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hteck 54"/>
          <p:cNvSpPr/>
          <p:nvPr/>
        </p:nvSpPr>
        <p:spPr>
          <a:xfrm>
            <a:off x="254000" y="6261100"/>
            <a:ext cx="2449513" cy="554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17" name="Rechteck 16"/>
          <p:cNvSpPr/>
          <p:nvPr/>
        </p:nvSpPr>
        <p:spPr>
          <a:xfrm>
            <a:off x="323850" y="1447800"/>
            <a:ext cx="3019425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785813" y="803275"/>
            <a:ext cx="7886700" cy="644525"/>
          </a:xfrm>
          <a:ln w="12700"/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Ст.</a:t>
            </a:r>
            <a:r>
              <a:rPr lang="en-GB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 300 – </a:t>
            </a:r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Інституційні і моніторингові механізми</a:t>
            </a:r>
            <a:endParaRPr lang="en-GB"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141318" name="Textfeld 18"/>
          <p:cNvSpPr txBox="1">
            <a:spLocks noChangeArrowheads="1"/>
          </p:cNvSpPr>
          <p:nvPr/>
        </p:nvSpPr>
        <p:spPr bwMode="auto">
          <a:xfrm>
            <a:off x="688975" y="1590675"/>
            <a:ext cx="2803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solidFill>
                  <a:srgbClr val="000000"/>
                </a:solidFill>
              </a:rPr>
              <a:t>УКРАЇНА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141319" name="Textfeld 19"/>
          <p:cNvSpPr txBox="1">
            <a:spLocks noChangeArrowheads="1"/>
          </p:cNvSpPr>
          <p:nvPr/>
        </p:nvSpPr>
        <p:spPr bwMode="auto">
          <a:xfrm>
            <a:off x="5892800" y="1611313"/>
            <a:ext cx="17732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>
                <a:solidFill>
                  <a:srgbClr val="000000"/>
                </a:solidFill>
              </a:rPr>
              <a:t>ЄС</a:t>
            </a:r>
            <a:endParaRPr lang="en-GB">
              <a:solidFill>
                <a:srgbClr val="000000"/>
              </a:solidFill>
            </a:endParaRPr>
          </a:p>
        </p:txBody>
      </p:sp>
      <p:grpSp>
        <p:nvGrpSpPr>
          <p:cNvPr id="141320" name="Gruppieren 40"/>
          <p:cNvGrpSpPr>
            <a:grpSpLocks/>
          </p:cNvGrpSpPr>
          <p:nvPr/>
        </p:nvGrpSpPr>
        <p:grpSpPr bwMode="auto">
          <a:xfrm>
            <a:off x="269875" y="2813050"/>
            <a:ext cx="2941638" cy="2297113"/>
            <a:chOff x="1636008" y="3023372"/>
            <a:chExt cx="2526267" cy="2010220"/>
          </a:xfrm>
        </p:grpSpPr>
        <p:sp>
          <p:nvSpPr>
            <p:cNvPr id="6" name="Rechteck 5"/>
            <p:cNvSpPr/>
            <p:nvPr/>
          </p:nvSpPr>
          <p:spPr>
            <a:xfrm>
              <a:off x="1749166" y="3023372"/>
              <a:ext cx="2396749" cy="193659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/>
            </a:p>
          </p:txBody>
        </p:sp>
        <p:sp>
          <p:nvSpPr>
            <p:cNvPr id="141322" name="Textfeld 6"/>
            <p:cNvSpPr txBox="1">
              <a:spLocks noChangeArrowheads="1"/>
            </p:cNvSpPr>
            <p:nvPr/>
          </p:nvSpPr>
          <p:spPr bwMode="auto">
            <a:xfrm>
              <a:off x="1636008" y="3045600"/>
              <a:ext cx="2526267" cy="320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b="1">
                  <a:solidFill>
                    <a:srgbClr val="000000"/>
                  </a:solidFill>
                </a:rPr>
                <a:t>Підкомітет ТСР</a:t>
              </a:r>
              <a:endParaRPr lang="en-GB" b="1">
                <a:solidFill>
                  <a:srgbClr val="000000"/>
                </a:solidFill>
              </a:endParaRPr>
            </a:p>
          </p:txBody>
        </p:sp>
        <p:sp>
          <p:nvSpPr>
            <p:cNvPr id="141323" name="Textfeld 20"/>
            <p:cNvSpPr txBox="1">
              <a:spLocks noChangeArrowheads="1"/>
            </p:cNvSpPr>
            <p:nvPr/>
          </p:nvSpPr>
          <p:spPr bwMode="auto">
            <a:xfrm>
              <a:off x="1740985" y="3330393"/>
              <a:ext cx="2418563" cy="17031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90488" indent="-90488">
                <a:spcAft>
                  <a:spcPts val="600"/>
                </a:spcAft>
                <a:buFont typeface="Arial" charset="0"/>
                <a:buChar char="•"/>
              </a:pPr>
              <a:r>
                <a:rPr lang="uk-UA" sz="1400" b="1">
                  <a:solidFill>
                    <a:srgbClr val="000000"/>
                  </a:solidFill>
                </a:rPr>
                <a:t>Наглядає за імплементацією і моніторингом гл</a:t>
              </a:r>
              <a:r>
                <a:rPr lang="en-US" sz="1400" b="1">
                  <a:solidFill>
                    <a:srgbClr val="000000"/>
                  </a:solidFill>
                </a:rPr>
                <a:t>. 13 </a:t>
              </a:r>
              <a:r>
                <a:rPr lang="uk-UA" sz="1400" b="1">
                  <a:solidFill>
                    <a:srgbClr val="000000"/>
                  </a:solidFill>
                </a:rPr>
                <a:t>УА ЄС Україна</a:t>
              </a:r>
              <a:r>
                <a:rPr lang="en-US" sz="1400" b="1">
                  <a:solidFill>
                    <a:srgbClr val="000000"/>
                  </a:solidFill>
                </a:rPr>
                <a:t>     </a:t>
              </a:r>
            </a:p>
            <a:p>
              <a:pPr marL="90488" indent="-90488">
                <a:spcAft>
                  <a:spcPts val="600"/>
                </a:spcAft>
                <a:buFont typeface="Arial" charset="0"/>
                <a:buChar char="•"/>
              </a:pPr>
              <a:r>
                <a:rPr lang="uk-UA" sz="1400" b="1">
                  <a:solidFill>
                    <a:srgbClr val="000000"/>
                  </a:solidFill>
                </a:rPr>
                <a:t>Головні посадовці з адміністрацій</a:t>
              </a:r>
              <a:endParaRPr lang="en-US" sz="1400" b="1">
                <a:solidFill>
                  <a:srgbClr val="000000"/>
                </a:solidFill>
              </a:endParaRPr>
            </a:p>
            <a:p>
              <a:pPr marL="90488" indent="-90488">
                <a:spcAft>
                  <a:spcPts val="600"/>
                </a:spcAft>
                <a:buFont typeface="Arial" charset="0"/>
                <a:buChar char="•"/>
              </a:pPr>
              <a:r>
                <a:rPr lang="uk-UA" sz="1400" b="1">
                  <a:solidFill>
                    <a:srgbClr val="000000"/>
                  </a:solidFill>
                </a:rPr>
                <a:t>Встановлює власні правила процедур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</p:grpSp>
      <p:cxnSp>
        <p:nvCxnSpPr>
          <p:cNvPr id="46" name="Gerade Verbindung mit Pfeil 45"/>
          <p:cNvCxnSpPr>
            <a:stCxn id="43" idx="0"/>
          </p:cNvCxnSpPr>
          <p:nvPr/>
        </p:nvCxnSpPr>
        <p:spPr>
          <a:xfrm flipV="1">
            <a:off x="7073900" y="2470150"/>
            <a:ext cx="0" cy="34290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1325" name="Grafik 4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4738" y="1579563"/>
            <a:ext cx="638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1326" name="Grafik 5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713" y="1536700"/>
            <a:ext cx="61436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1327" name="Gruppieren 3"/>
          <p:cNvGrpSpPr>
            <a:grpSpLocks/>
          </p:cNvGrpSpPr>
          <p:nvPr/>
        </p:nvGrpSpPr>
        <p:grpSpPr bwMode="auto">
          <a:xfrm>
            <a:off x="5680075" y="2011363"/>
            <a:ext cx="2787650" cy="417512"/>
            <a:chOff x="6187394" y="1901105"/>
            <a:chExt cx="2788562" cy="418643"/>
          </a:xfrm>
        </p:grpSpPr>
        <p:sp>
          <p:nvSpPr>
            <p:cNvPr id="52" name="Rechteck 51"/>
            <p:cNvSpPr/>
            <p:nvPr/>
          </p:nvSpPr>
          <p:spPr>
            <a:xfrm>
              <a:off x="6187394" y="1901105"/>
              <a:ext cx="2788562" cy="41864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/>
            </a:p>
          </p:txBody>
        </p:sp>
        <p:sp>
          <p:nvSpPr>
            <p:cNvPr id="141329" name="Textfeld 59"/>
            <p:cNvSpPr txBox="1">
              <a:spLocks noChangeArrowheads="1"/>
            </p:cNvSpPr>
            <p:nvPr/>
          </p:nvSpPr>
          <p:spPr bwMode="auto">
            <a:xfrm>
              <a:off x="6187394" y="1929875"/>
              <a:ext cx="278856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1600" b="1">
                  <a:solidFill>
                    <a:srgbClr val="000000"/>
                  </a:solidFill>
                </a:rPr>
                <a:t>Європейська комісія</a:t>
              </a:r>
              <a:endParaRPr lang="en-GB" sz="16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141330" name="Gruppieren 2"/>
          <p:cNvGrpSpPr>
            <a:grpSpLocks/>
          </p:cNvGrpSpPr>
          <p:nvPr/>
        </p:nvGrpSpPr>
        <p:grpSpPr bwMode="auto">
          <a:xfrm>
            <a:off x="403225" y="2011363"/>
            <a:ext cx="2814638" cy="417512"/>
            <a:chOff x="366839" y="1872974"/>
            <a:chExt cx="2814299" cy="418643"/>
          </a:xfrm>
        </p:grpSpPr>
        <p:sp>
          <p:nvSpPr>
            <p:cNvPr id="49" name="Rechteck 48"/>
            <p:cNvSpPr/>
            <p:nvPr/>
          </p:nvSpPr>
          <p:spPr>
            <a:xfrm>
              <a:off x="366839" y="1872974"/>
              <a:ext cx="2814299" cy="418643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/>
            </a:p>
          </p:txBody>
        </p:sp>
        <p:sp>
          <p:nvSpPr>
            <p:cNvPr id="141332" name="Textfeld 60"/>
            <p:cNvSpPr txBox="1">
              <a:spLocks noChangeArrowheads="1"/>
            </p:cNvSpPr>
            <p:nvPr/>
          </p:nvSpPr>
          <p:spPr bwMode="auto">
            <a:xfrm>
              <a:off x="407002" y="1902102"/>
              <a:ext cx="27484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1600" b="1">
                  <a:solidFill>
                    <a:srgbClr val="000000"/>
                  </a:solidFill>
                </a:rPr>
                <a:t>Уряд України</a:t>
              </a:r>
              <a:endParaRPr lang="en-GB" sz="1600" b="1">
                <a:solidFill>
                  <a:srgbClr val="000000"/>
                </a:solidFill>
              </a:endParaRPr>
            </a:p>
          </p:txBody>
        </p:sp>
      </p:grpSp>
      <p:cxnSp>
        <p:nvCxnSpPr>
          <p:cNvPr id="63" name="Gerade Verbindung mit Pfeil 62"/>
          <p:cNvCxnSpPr>
            <a:stCxn id="6" idx="0"/>
          </p:cNvCxnSpPr>
          <p:nvPr/>
        </p:nvCxnSpPr>
        <p:spPr>
          <a:xfrm flipV="1">
            <a:off x="1797050" y="2393950"/>
            <a:ext cx="6350" cy="40640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1334" name="Gruppieren 41"/>
          <p:cNvGrpSpPr>
            <a:grpSpLocks/>
          </p:cNvGrpSpPr>
          <p:nvPr/>
        </p:nvGrpSpPr>
        <p:grpSpPr bwMode="auto">
          <a:xfrm>
            <a:off x="5548313" y="2813050"/>
            <a:ext cx="3014662" cy="2293938"/>
            <a:chOff x="1636008" y="3023373"/>
            <a:chExt cx="2590982" cy="1863082"/>
          </a:xfrm>
        </p:grpSpPr>
        <p:sp>
          <p:nvSpPr>
            <p:cNvPr id="43" name="Rechteck 42"/>
            <p:cNvSpPr/>
            <p:nvPr/>
          </p:nvSpPr>
          <p:spPr>
            <a:xfrm>
              <a:off x="1749252" y="3023373"/>
              <a:ext cx="2397239" cy="186308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kern="0"/>
            </a:p>
          </p:txBody>
        </p:sp>
        <p:sp>
          <p:nvSpPr>
            <p:cNvPr id="141336" name="Textfeld 43"/>
            <p:cNvSpPr txBox="1">
              <a:spLocks noChangeArrowheads="1"/>
            </p:cNvSpPr>
            <p:nvPr/>
          </p:nvSpPr>
          <p:spPr bwMode="auto">
            <a:xfrm>
              <a:off x="1636008" y="3045292"/>
              <a:ext cx="2526856" cy="2978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b="1">
                  <a:solidFill>
                    <a:srgbClr val="000000"/>
                  </a:solidFill>
                </a:rPr>
                <a:t>Підкомітет ТСР</a:t>
              </a:r>
              <a:endParaRPr lang="en-GB" b="1">
                <a:solidFill>
                  <a:srgbClr val="000000"/>
                </a:solidFill>
              </a:endParaRPr>
            </a:p>
          </p:txBody>
        </p:sp>
        <p:sp>
          <p:nvSpPr>
            <p:cNvPr id="141337" name="Textfeld 44"/>
            <p:cNvSpPr txBox="1">
              <a:spLocks noChangeArrowheads="1"/>
            </p:cNvSpPr>
            <p:nvPr/>
          </p:nvSpPr>
          <p:spPr bwMode="auto">
            <a:xfrm>
              <a:off x="1923895" y="3286396"/>
              <a:ext cx="2303095" cy="15807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90488" indent="-90488">
                <a:spcAft>
                  <a:spcPts val="600"/>
                </a:spcAft>
                <a:buFont typeface="Arial" charset="0"/>
                <a:buChar char="•"/>
              </a:pPr>
              <a:r>
                <a:rPr lang="uk-UA" sz="1400" b="1">
                  <a:solidFill>
                    <a:srgbClr val="000000"/>
                  </a:solidFill>
                </a:rPr>
                <a:t>Наглядає за імплементацією і моніторингом гл.</a:t>
              </a:r>
              <a:r>
                <a:rPr lang="en-US" sz="1400" b="1">
                  <a:solidFill>
                    <a:srgbClr val="000000"/>
                  </a:solidFill>
                </a:rPr>
                <a:t> 13 </a:t>
              </a:r>
              <a:r>
                <a:rPr lang="uk-UA" sz="1400" b="1">
                  <a:solidFill>
                    <a:srgbClr val="000000"/>
                  </a:solidFill>
                </a:rPr>
                <a:t>УА ЄС Україна</a:t>
              </a:r>
              <a:endParaRPr lang="en-US" sz="1400" b="1">
                <a:solidFill>
                  <a:srgbClr val="000000"/>
                </a:solidFill>
              </a:endParaRPr>
            </a:p>
            <a:p>
              <a:pPr marL="90488" indent="-90488">
                <a:spcAft>
                  <a:spcPts val="600"/>
                </a:spcAft>
                <a:buFont typeface="Arial" charset="0"/>
                <a:buChar char="•"/>
              </a:pPr>
              <a:r>
                <a:rPr lang="uk-UA" sz="1400" b="1">
                  <a:solidFill>
                    <a:srgbClr val="000000"/>
                  </a:solidFill>
                </a:rPr>
                <a:t>Головні посадовці з адміністрацій</a:t>
              </a:r>
              <a:endParaRPr lang="en-US" sz="1400" b="1">
                <a:solidFill>
                  <a:srgbClr val="000000"/>
                </a:solidFill>
              </a:endParaRPr>
            </a:p>
            <a:p>
              <a:pPr marL="90488" indent="-90488">
                <a:spcAft>
                  <a:spcPts val="600"/>
                </a:spcAft>
                <a:buFont typeface="Arial" charset="0"/>
                <a:buChar char="•"/>
              </a:pPr>
              <a:r>
                <a:rPr lang="uk-UA" sz="1400" b="1">
                  <a:solidFill>
                    <a:srgbClr val="000000"/>
                  </a:solidFill>
                </a:rPr>
                <a:t>Встановлюєвласні правила процедур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</p:grpSp>
      <p:sp>
        <p:nvSpPr>
          <p:cNvPr id="15" name="Ellipse 14"/>
          <p:cNvSpPr/>
          <p:nvPr/>
        </p:nvSpPr>
        <p:spPr>
          <a:xfrm>
            <a:off x="2873375" y="3341688"/>
            <a:ext cx="847725" cy="800100"/>
          </a:xfrm>
          <a:prstGeom prst="ellipse">
            <a:avLst/>
          </a:prstGeom>
          <a:solidFill>
            <a:schemeClr val="accent4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53" name="Ellipse 52"/>
          <p:cNvSpPr/>
          <p:nvPr/>
        </p:nvSpPr>
        <p:spPr>
          <a:xfrm>
            <a:off x="5160963" y="3341688"/>
            <a:ext cx="847725" cy="8001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141340" name="Textfeld 13"/>
          <p:cNvSpPr txBox="1">
            <a:spLocks noChangeArrowheads="1"/>
          </p:cNvSpPr>
          <p:nvPr/>
        </p:nvSpPr>
        <p:spPr bwMode="auto">
          <a:xfrm>
            <a:off x="2851150" y="3497263"/>
            <a:ext cx="8905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400" b="1">
                <a:solidFill>
                  <a:srgbClr val="000000"/>
                </a:solidFill>
              </a:rPr>
              <a:t>Контакт пункт</a:t>
            </a:r>
            <a:r>
              <a:rPr lang="en-GB" sz="14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41341" name="Textfeld 53"/>
          <p:cNvSpPr txBox="1">
            <a:spLocks noChangeArrowheads="1"/>
          </p:cNvSpPr>
          <p:nvPr/>
        </p:nvSpPr>
        <p:spPr bwMode="auto">
          <a:xfrm>
            <a:off x="5116513" y="3487738"/>
            <a:ext cx="8921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400" b="1">
                <a:solidFill>
                  <a:srgbClr val="000000"/>
                </a:solidFill>
              </a:rPr>
              <a:t>Контакт пункт</a:t>
            </a:r>
            <a:endParaRPr lang="en-GB" sz="1400" b="1">
              <a:solidFill>
                <a:srgbClr val="000000"/>
              </a:solidFill>
            </a:endParaRPr>
          </a:p>
        </p:txBody>
      </p:sp>
      <p:cxnSp>
        <p:nvCxnSpPr>
          <p:cNvPr id="56" name="Gerade Verbindung mit Pfeil 55"/>
          <p:cNvCxnSpPr>
            <a:stCxn id="53" idx="2"/>
            <a:endCxn id="15" idx="6"/>
          </p:cNvCxnSpPr>
          <p:nvPr/>
        </p:nvCxnSpPr>
        <p:spPr>
          <a:xfrm flipH="1">
            <a:off x="3721100" y="3741738"/>
            <a:ext cx="1439863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343" name="Textfeld 35"/>
          <p:cNvSpPr txBox="1">
            <a:spLocks noChangeArrowheads="1"/>
          </p:cNvSpPr>
          <p:nvPr/>
        </p:nvSpPr>
        <p:spPr bwMode="auto">
          <a:xfrm>
            <a:off x="3382963" y="2149475"/>
            <a:ext cx="2136775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i="1">
                <a:solidFill>
                  <a:srgbClr val="000000"/>
                </a:solidFill>
              </a:rPr>
              <a:t>Інформація</a:t>
            </a:r>
            <a:r>
              <a:rPr lang="en-GB" sz="1600" i="1">
                <a:solidFill>
                  <a:srgbClr val="000000"/>
                </a:solidFill>
              </a:rPr>
              <a:t>; </a:t>
            </a:r>
            <a:r>
              <a:rPr lang="uk-UA" sz="1600" i="1">
                <a:solidFill>
                  <a:srgbClr val="000000"/>
                </a:solidFill>
              </a:rPr>
              <a:t>спеціальні доповіді</a:t>
            </a:r>
            <a:r>
              <a:rPr lang="en-GB" sz="1600" i="1">
                <a:solidFill>
                  <a:srgbClr val="000000"/>
                </a:solidFill>
              </a:rPr>
              <a:t> </a:t>
            </a:r>
            <a:r>
              <a:rPr lang="uk-UA" sz="1600" i="1">
                <a:solidFill>
                  <a:srgbClr val="000000"/>
                </a:solidFill>
              </a:rPr>
              <a:t>і моніторингові дані</a:t>
            </a:r>
            <a:r>
              <a:rPr lang="en-GB" sz="1600" i="1">
                <a:solidFill>
                  <a:srgbClr val="000000"/>
                </a:solidFill>
              </a:rPr>
              <a:t> </a:t>
            </a:r>
            <a:r>
              <a:rPr lang="uk-UA" sz="1600" i="1">
                <a:solidFill>
                  <a:srgbClr val="000000"/>
                </a:solidFill>
              </a:rPr>
              <a:t>щодо імплементації</a:t>
            </a:r>
            <a:r>
              <a:rPr lang="en-GB" sz="1600" i="1">
                <a:solidFill>
                  <a:srgbClr val="000000"/>
                </a:solidFill>
              </a:rPr>
              <a:t> </a:t>
            </a:r>
            <a:r>
              <a:rPr lang="uk-UA" sz="1600" i="1">
                <a:solidFill>
                  <a:srgbClr val="000000"/>
                </a:solidFill>
              </a:rPr>
              <a:t>на вимогу іншої сторони</a:t>
            </a:r>
            <a:endParaRPr lang="en-GB" sz="1600" i="1">
              <a:solidFill>
                <a:srgbClr val="000000"/>
              </a:solidFill>
            </a:endParaRPr>
          </a:p>
        </p:txBody>
      </p:sp>
      <p:sp>
        <p:nvSpPr>
          <p:cNvPr id="68" name="Rechteck 67"/>
          <p:cNvSpPr/>
          <p:nvPr/>
        </p:nvSpPr>
        <p:spPr>
          <a:xfrm>
            <a:off x="381000" y="5464175"/>
            <a:ext cx="2814638" cy="12287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141345" name="Textfeld 65"/>
          <p:cNvSpPr txBox="1">
            <a:spLocks noChangeArrowheads="1"/>
          </p:cNvSpPr>
          <p:nvPr/>
        </p:nvSpPr>
        <p:spPr bwMode="auto">
          <a:xfrm>
            <a:off x="377825" y="5427663"/>
            <a:ext cx="2828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>
                <a:solidFill>
                  <a:srgbClr val="000000"/>
                </a:solidFill>
              </a:rPr>
              <a:t>Група експертів</a:t>
            </a:r>
            <a:endParaRPr lang="en-GB" sz="1600" b="1">
              <a:solidFill>
                <a:srgbClr val="000000"/>
              </a:solidFill>
            </a:endParaRPr>
          </a:p>
        </p:txBody>
      </p:sp>
      <p:sp>
        <p:nvSpPr>
          <p:cNvPr id="69" name="Rechteck 68"/>
          <p:cNvSpPr/>
          <p:nvPr/>
        </p:nvSpPr>
        <p:spPr>
          <a:xfrm>
            <a:off x="5654675" y="5454650"/>
            <a:ext cx="2813050" cy="1228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141347" name="Textfeld 70"/>
          <p:cNvSpPr txBox="1">
            <a:spLocks noChangeArrowheads="1"/>
          </p:cNvSpPr>
          <p:nvPr/>
        </p:nvSpPr>
        <p:spPr bwMode="auto">
          <a:xfrm>
            <a:off x="5722938" y="5429250"/>
            <a:ext cx="27479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>
                <a:solidFill>
                  <a:srgbClr val="000000"/>
                </a:solidFill>
              </a:rPr>
              <a:t>Група експертів</a:t>
            </a:r>
            <a:endParaRPr lang="en-GB" sz="1600" b="1">
              <a:solidFill>
                <a:srgbClr val="000000"/>
              </a:solidFill>
            </a:endParaRPr>
          </a:p>
        </p:txBody>
      </p:sp>
      <p:cxnSp>
        <p:nvCxnSpPr>
          <p:cNvPr id="72" name="Gerade Verbindung mit Pfeil 71"/>
          <p:cNvCxnSpPr>
            <a:stCxn id="141345" idx="0"/>
            <a:endCxn id="6" idx="2"/>
          </p:cNvCxnSpPr>
          <p:nvPr/>
        </p:nvCxnSpPr>
        <p:spPr>
          <a:xfrm flipV="1">
            <a:off x="1792288" y="5038725"/>
            <a:ext cx="4762" cy="388938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 flipV="1">
            <a:off x="7037388" y="5087938"/>
            <a:ext cx="4762" cy="403225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350" name="Textfeld 76"/>
          <p:cNvSpPr txBox="1">
            <a:spLocks noChangeArrowheads="1"/>
          </p:cNvSpPr>
          <p:nvPr/>
        </p:nvSpPr>
        <p:spPr bwMode="auto">
          <a:xfrm>
            <a:off x="366713" y="5697979"/>
            <a:ext cx="2963863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0488" indent="-90488">
              <a:spcAft>
                <a:spcPts val="600"/>
              </a:spcAft>
              <a:buFont typeface="Arial" charset="0"/>
              <a:buChar char="•"/>
            </a:pPr>
            <a:r>
              <a:rPr lang="uk-UA" sz="1400" b="1" dirty="0">
                <a:solidFill>
                  <a:srgbClr val="000000"/>
                </a:solidFill>
              </a:rPr>
              <a:t>Оцінює питання в критичних випадках</a:t>
            </a:r>
            <a:endParaRPr lang="en-US" sz="1400" b="1" dirty="0">
              <a:solidFill>
                <a:srgbClr val="000000"/>
              </a:solidFill>
            </a:endParaRPr>
          </a:p>
          <a:p>
            <a:pPr marL="90488" indent="-90488">
              <a:spcAft>
                <a:spcPts val="600"/>
              </a:spcAft>
              <a:buFont typeface="Arial" charset="0"/>
              <a:buChar char="•"/>
            </a:pPr>
            <a:r>
              <a:rPr lang="uk-UA" sz="1400" b="1" dirty="0">
                <a:solidFill>
                  <a:srgbClr val="000000"/>
                </a:solidFill>
              </a:rPr>
              <a:t>Мінімум 15 незалежних експертів в ТСР</a:t>
            </a:r>
            <a:r>
              <a:rPr lang="en-US" sz="1400" b="1" dirty="0">
                <a:solidFill>
                  <a:srgbClr val="000000"/>
                </a:solidFill>
              </a:rPr>
              <a:t> (</a:t>
            </a:r>
            <a:r>
              <a:rPr lang="uk-UA" sz="1400" b="1" dirty="0">
                <a:solidFill>
                  <a:srgbClr val="000000"/>
                </a:solidFill>
              </a:rPr>
              <a:t>5 іноземців</a:t>
            </a:r>
            <a:r>
              <a:rPr lang="en-US" sz="1400" b="1" dirty="0">
                <a:solidFill>
                  <a:srgbClr val="000000"/>
                </a:solidFill>
              </a:rPr>
              <a:t>) </a:t>
            </a:r>
          </a:p>
        </p:txBody>
      </p:sp>
      <p:sp>
        <p:nvSpPr>
          <p:cNvPr id="141351" name="Textfeld 77"/>
          <p:cNvSpPr txBox="1">
            <a:spLocks noChangeArrowheads="1"/>
          </p:cNvSpPr>
          <p:nvPr/>
        </p:nvSpPr>
        <p:spPr bwMode="auto">
          <a:xfrm>
            <a:off x="3422650" y="4471988"/>
            <a:ext cx="213360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b="1" i="1">
                <a:solidFill>
                  <a:srgbClr val="000000"/>
                </a:solidFill>
              </a:rPr>
              <a:t>У випадку незгоди</a:t>
            </a:r>
            <a:r>
              <a:rPr lang="en-GB" sz="1600" i="1">
                <a:solidFill>
                  <a:srgbClr val="000000"/>
                </a:solidFill>
              </a:rPr>
              <a:t>: </a:t>
            </a:r>
            <a:r>
              <a:rPr lang="uk-UA" sz="1600" i="1">
                <a:solidFill>
                  <a:srgbClr val="000000"/>
                </a:solidFill>
              </a:rPr>
              <a:t>Група експертів аналізує питання і надає рекомендації</a:t>
            </a:r>
            <a:r>
              <a:rPr lang="en-GB" sz="1600" i="1">
                <a:solidFill>
                  <a:srgbClr val="000000"/>
                </a:solidFill>
              </a:rPr>
              <a:t>; </a:t>
            </a:r>
            <a:r>
              <a:rPr lang="uk-UA" sz="1600" i="1">
                <a:solidFill>
                  <a:srgbClr val="000000"/>
                </a:solidFill>
              </a:rPr>
              <a:t>моніторинг імплементації здійснюється</a:t>
            </a:r>
            <a:r>
              <a:rPr lang="en-GB" sz="1600" i="1">
                <a:solidFill>
                  <a:srgbClr val="000000"/>
                </a:solidFill>
              </a:rPr>
              <a:t> </a:t>
            </a:r>
            <a:r>
              <a:rPr lang="uk-UA" sz="1600" i="1">
                <a:solidFill>
                  <a:srgbClr val="000000"/>
                </a:solidFill>
              </a:rPr>
              <a:t>Комітетом ТСР</a:t>
            </a:r>
            <a:endParaRPr lang="en-GB" sz="1600" i="1">
              <a:solidFill>
                <a:srgbClr val="000000"/>
              </a:solidFill>
            </a:endParaRPr>
          </a:p>
        </p:txBody>
      </p:sp>
      <p:sp>
        <p:nvSpPr>
          <p:cNvPr id="141352" name="Textfeld 78"/>
          <p:cNvSpPr txBox="1">
            <a:spLocks noChangeArrowheads="1"/>
          </p:cNvSpPr>
          <p:nvPr/>
        </p:nvSpPr>
        <p:spPr bwMode="auto">
          <a:xfrm>
            <a:off x="5632628" y="5699567"/>
            <a:ext cx="2963862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0488" indent="-90488">
              <a:spcAft>
                <a:spcPts val="600"/>
              </a:spcAft>
              <a:buFont typeface="Arial" charset="0"/>
              <a:buChar char="•"/>
            </a:pPr>
            <a:r>
              <a:rPr lang="uk-UA" sz="1400" b="1" dirty="0">
                <a:solidFill>
                  <a:srgbClr val="000000"/>
                </a:solidFill>
              </a:rPr>
              <a:t>Оцінює питання в критичних випадках</a:t>
            </a:r>
            <a:endParaRPr lang="en-US" sz="1400" b="1" dirty="0">
              <a:solidFill>
                <a:srgbClr val="000000"/>
              </a:solidFill>
            </a:endParaRPr>
          </a:p>
          <a:p>
            <a:pPr marL="90488" indent="-90488">
              <a:spcAft>
                <a:spcPts val="600"/>
              </a:spcAft>
              <a:buFont typeface="Arial" charset="0"/>
              <a:buChar char="•"/>
            </a:pPr>
            <a:r>
              <a:rPr lang="uk-UA" sz="1400" b="1" dirty="0">
                <a:solidFill>
                  <a:srgbClr val="000000"/>
                </a:solidFill>
              </a:rPr>
              <a:t>Мінімум 15 незалежних експертів в ТСР</a:t>
            </a:r>
            <a:r>
              <a:rPr lang="en-US" sz="1400" b="1" dirty="0">
                <a:solidFill>
                  <a:srgbClr val="000000"/>
                </a:solidFill>
              </a:rPr>
              <a:t> (5 </a:t>
            </a:r>
            <a:r>
              <a:rPr lang="uk-UA" sz="1400" b="1" dirty="0">
                <a:solidFill>
                  <a:srgbClr val="000000"/>
                </a:solidFill>
              </a:rPr>
              <a:t>іноземців</a:t>
            </a:r>
            <a:r>
              <a:rPr lang="en-US" sz="1400" b="1" dirty="0">
                <a:solidFill>
                  <a:srgbClr val="000000"/>
                </a:solidFill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Індекс довкільного виконання</a:t>
            </a:r>
            <a:r>
              <a:rPr lang="en-GB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 2018</a:t>
            </a:r>
          </a:p>
        </p:txBody>
      </p:sp>
      <p:pic>
        <p:nvPicPr>
          <p:cNvPr id="143363" name="Grafik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1638" y="2016125"/>
            <a:ext cx="7886700" cy="458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3392" name="Group 32"/>
          <p:cNvGraphicFramePr>
            <a:graphicFrameLocks noGrp="1"/>
          </p:cNvGraphicFramePr>
          <p:nvPr>
            <p:ph idx="4294967295"/>
          </p:nvPr>
        </p:nvGraphicFramePr>
        <p:xfrm>
          <a:off x="252413" y="4724400"/>
          <a:ext cx="2279650" cy="2011680"/>
        </p:xfrm>
        <a:graphic>
          <a:graphicData uri="http://schemas.openxmlformats.org/drawingml/2006/table">
            <a:tbl>
              <a:tblPr/>
              <a:tblGrid>
                <a:gridCol w="1092200"/>
                <a:gridCol w="1187450"/>
              </a:tblGrid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Країна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Ранг ІДВ 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Франція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Німечина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Румунія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Польща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Україна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109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896938" y="1616075"/>
            <a:ext cx="7886700" cy="396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2000">
                <a:solidFill>
                  <a:srgbClr val="2F5597"/>
                </a:solidFill>
              </a:rPr>
              <a:t>180 </a:t>
            </a:r>
            <a:r>
              <a:rPr lang="uk-UA" sz="2000">
                <a:solidFill>
                  <a:srgbClr val="2F5597"/>
                </a:solidFill>
              </a:rPr>
              <a:t>країн</a:t>
            </a:r>
            <a:r>
              <a:rPr lang="en-US" sz="2000">
                <a:solidFill>
                  <a:srgbClr val="2F5597"/>
                </a:solidFill>
              </a:rPr>
              <a:t> - </a:t>
            </a:r>
            <a:r>
              <a:rPr lang="en-US" sz="2000">
                <a:solidFill>
                  <a:srgbClr val="2F5597"/>
                </a:solidFill>
                <a:latin typeface="Calibri" pitchFamily="34" charset="0"/>
              </a:rPr>
              <a:t>24 </a:t>
            </a:r>
            <a:r>
              <a:rPr lang="uk-UA" sz="2000">
                <a:solidFill>
                  <a:srgbClr val="2F5597"/>
                </a:solidFill>
                <a:latin typeface="Calibri" pitchFamily="34" charset="0"/>
              </a:rPr>
              <a:t>індикатори виконання</a:t>
            </a:r>
            <a:r>
              <a:rPr lang="en-US" sz="2000">
                <a:solidFill>
                  <a:srgbClr val="2F5597"/>
                </a:solidFill>
                <a:latin typeface="Calibri" pitchFamily="34" charset="0"/>
              </a:rPr>
              <a:t> </a:t>
            </a:r>
            <a:r>
              <a:rPr lang="uk-UA" sz="2000">
                <a:solidFill>
                  <a:srgbClr val="2F5597"/>
                </a:solidFill>
                <a:latin typeface="Calibri" pitchFamily="34" charset="0"/>
              </a:rPr>
              <a:t>з 10 категорій питань</a:t>
            </a:r>
            <a:endParaRPr lang="en-GB" sz="2000">
              <a:solidFill>
                <a:srgbClr val="2F5597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69950" y="1368425"/>
            <a:ext cx="6999288" cy="4294188"/>
          </a:xfrm>
          <a:prstGeom prst="rect">
            <a:avLst/>
          </a:prstGeom>
          <a:solidFill>
            <a:srgbClr val="EBF0F9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149507" name="ЗаголовокСлайда1"/>
          <p:cNvSpPr>
            <a:spLocks noGrp="1" noChangeArrowheads="1"/>
          </p:cNvSpPr>
          <p:nvPr>
            <p:ph type="title" idx="4294967295"/>
          </p:nvPr>
        </p:nvSpPr>
        <p:spPr>
          <a:xfrm>
            <a:off x="527050" y="1368425"/>
            <a:ext cx="7886700" cy="644525"/>
          </a:xfrm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Зміст</a:t>
            </a:r>
            <a:endParaRPr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149508" name="Объект1"/>
          <p:cNvSpPr>
            <a:spLocks noGrp="1" noChangeArrowheads="1"/>
          </p:cNvSpPr>
          <p:nvPr>
            <p:ph idx="4294967295"/>
          </p:nvPr>
        </p:nvSpPr>
        <p:spPr>
          <a:xfrm>
            <a:off x="1190625" y="2216150"/>
            <a:ext cx="6356350" cy="2693988"/>
          </a:xfrm>
        </p:spPr>
        <p:txBody>
          <a:bodyPr/>
          <a:lstStyle/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AutoNum type="arabicPeriod"/>
            </a:pPr>
            <a:r>
              <a:rPr lang="uk-UA" smtClean="0">
                <a:latin typeface="Calibri" pitchFamily="34" charset="0"/>
              </a:rPr>
              <a:t>Сталість</a:t>
            </a:r>
            <a:r>
              <a:rPr smtClean="0">
                <a:latin typeface="Calibri" pitchFamily="34" charset="0"/>
              </a:rPr>
              <a:t> </a:t>
            </a:r>
            <a:r>
              <a:rPr lang="uk-UA" smtClean="0">
                <a:latin typeface="Calibri" pitchFamily="34" charset="0"/>
              </a:rPr>
              <a:t>в ПВЗВТ</a:t>
            </a:r>
            <a:r>
              <a:rPr smtClean="0">
                <a:latin typeface="Calibri" pitchFamily="34" charset="0"/>
              </a:rPr>
              <a:t> – </a:t>
            </a:r>
            <a:r>
              <a:rPr lang="uk-UA" smtClean="0">
                <a:latin typeface="Calibri" pitchFamily="34" charset="0"/>
              </a:rPr>
              <a:t>вступ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AutoNum type="arabicPeriod"/>
            </a:pPr>
            <a:r>
              <a:rPr lang="uk-UA" b="1" smtClean="0">
                <a:latin typeface="Calibri" pitchFamily="34" charset="0"/>
              </a:rPr>
              <a:t>Заходи ЄС щодо спроб вдосконалення сталості в країнах-партнерах</a:t>
            </a:r>
            <a:endParaRPr b="1" smtClean="0">
              <a:latin typeface="Calibri" pitchFamily="34" charset="0"/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AutoNum type="arabicPeriod"/>
            </a:pPr>
            <a:r>
              <a:rPr lang="uk-UA" smtClean="0">
                <a:latin typeface="Calibri" pitchFamily="34" charset="0"/>
              </a:rPr>
              <a:t>Ціпі сталого розвитку та торгівля і сталий розвиток (ТСР)</a:t>
            </a:r>
            <a:endParaRPr smtClean="0">
              <a:latin typeface="Calibri" pitchFamily="34" charset="0"/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None/>
            </a:pPr>
            <a:r>
              <a:rPr lang="uk-UA" smtClean="0">
                <a:latin typeface="Calibri" pitchFamily="34" charset="0"/>
              </a:rPr>
              <a:t>4.    Висновки</a:t>
            </a:r>
            <a:endParaRPr smtClean="0">
              <a:latin typeface="Calibri" pitchFamily="34" charset="0"/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174449" y="2859616"/>
            <a:ext cx="598311" cy="293511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ln w="12700"/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Як ЄС слідкує за процесом</a:t>
            </a:r>
            <a:r>
              <a:rPr lang="en-GB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98475" y="1824038"/>
            <a:ext cx="3895725" cy="4352925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800"/>
              </a:spcAft>
            </a:pPr>
            <a:r>
              <a:rPr lang="uk-UA" sz="1900" smtClean="0">
                <a:latin typeface="Calibri" pitchFamily="34" charset="0"/>
              </a:rPr>
              <a:t>Моніторинг і оцінка країни МОП</a:t>
            </a:r>
            <a:r>
              <a:rPr sz="1900" smtClean="0">
                <a:latin typeface="Calibri" pitchFamily="34" charset="0"/>
              </a:rPr>
              <a:t> </a:t>
            </a:r>
            <a:r>
              <a:rPr lang="uk-UA" sz="1900" smtClean="0">
                <a:latin typeface="Calibri" pitchFamily="34" charset="0"/>
              </a:rPr>
              <a:t>і інституціями багатосторонніх довкільних угод</a:t>
            </a:r>
            <a:r>
              <a:rPr sz="1900" smtClean="0">
                <a:latin typeface="Calibri" pitchFamily="34" charset="0"/>
              </a:rPr>
              <a:t> (</a:t>
            </a:r>
            <a:r>
              <a:rPr lang="uk-UA" sz="1900" smtClean="0">
                <a:latin typeface="Calibri" pitchFamily="34" charset="0"/>
              </a:rPr>
              <a:t>БДУ</a:t>
            </a:r>
            <a:r>
              <a:rPr sz="1900" smtClean="0">
                <a:latin typeface="Calibri" pitchFamily="34" charset="0"/>
              </a:rPr>
              <a:t>):</a:t>
            </a:r>
          </a:p>
          <a:p>
            <a:pPr eaLnBrk="1" hangingPunct="1">
              <a:spcBef>
                <a:spcPct val="0"/>
              </a:spcBef>
              <a:spcAft>
                <a:spcPts val="4200"/>
              </a:spcAft>
              <a:buFont typeface="Wingdings" pitchFamily="2" charset="2"/>
              <a:buChar char="Ø"/>
            </a:pPr>
            <a:r>
              <a:rPr lang="uk-UA" sz="1900" smtClean="0">
                <a:solidFill>
                  <a:srgbClr val="2F5597"/>
                </a:solidFill>
                <a:latin typeface="Calibri" pitchFamily="34" charset="0"/>
              </a:rPr>
              <a:t>Аналіз моніторингових даних ЄС</a:t>
            </a:r>
            <a:r>
              <a:rPr sz="1900" smtClean="0">
                <a:solidFill>
                  <a:srgbClr val="2F5597"/>
                </a:solidFill>
                <a:latin typeface="Calibri" pitchFamily="34" charset="0"/>
              </a:rPr>
              <a:t> </a:t>
            </a:r>
            <a:r>
              <a:rPr lang="uk-UA" sz="1900" smtClean="0">
                <a:solidFill>
                  <a:srgbClr val="2F5597"/>
                </a:solidFill>
                <a:latin typeface="Calibri" pitchFamily="34" charset="0"/>
              </a:rPr>
              <a:t>і доповіді країн-членів ЄС і України</a:t>
            </a:r>
            <a:endParaRPr sz="1900" smtClean="0">
              <a:solidFill>
                <a:srgbClr val="2F5597"/>
              </a:solidFill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spcAft>
                <a:spcPts val="1800"/>
              </a:spcAft>
            </a:pPr>
            <a:r>
              <a:rPr lang="uk-UA" sz="1900" smtClean="0">
                <a:latin typeface="Calibri" pitchFamily="34" charset="0"/>
              </a:rPr>
              <a:t>Регулярні зустрічі ЄС і партнерів з України</a:t>
            </a:r>
            <a:r>
              <a:rPr sz="1900" smtClean="0">
                <a:latin typeface="Calibri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Font typeface="Wingdings" pitchFamily="2" charset="2"/>
              <a:buChar char="Ø"/>
            </a:pPr>
            <a:r>
              <a:rPr lang="uk-UA" sz="1900" smtClean="0">
                <a:solidFill>
                  <a:srgbClr val="2F5597"/>
                </a:solidFill>
                <a:latin typeface="Calibri" pitchFamily="34" charset="0"/>
              </a:rPr>
              <a:t>Дискусія як ЄС і Україна імплементують правила торгівлі і сталого розвитку в ПВЗВТ</a:t>
            </a:r>
            <a:endParaRPr sz="1900" smtClean="0">
              <a:solidFill>
                <a:srgbClr val="2F5597"/>
              </a:solidFill>
              <a:latin typeface="Calibri" pitchFamily="34" charset="0"/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4995863" y="1824038"/>
            <a:ext cx="3616325" cy="43529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1450" indent="-171450" defTabSz="685800">
              <a:lnSpc>
                <a:spcPct val="90000"/>
              </a:lnSpc>
              <a:spcAft>
                <a:spcPts val="1800"/>
              </a:spcAft>
              <a:buFont typeface="Arial" charset="0"/>
              <a:buChar char="•"/>
            </a:pPr>
            <a:r>
              <a:rPr lang="uk-UA" sz="1900">
                <a:latin typeface="Calibri" pitchFamily="34" charset="0"/>
              </a:rPr>
              <a:t>Дорадчі групи громадянського суспільства в ЄС і в Україні </a:t>
            </a:r>
            <a:endParaRPr lang="en-US" sz="1900">
              <a:latin typeface="Calibri" pitchFamily="34" charset="0"/>
            </a:endParaRPr>
          </a:p>
          <a:p>
            <a:pPr marL="171450" indent="-171450" defTabSz="685800">
              <a:lnSpc>
                <a:spcPct val="90000"/>
              </a:lnSpc>
              <a:spcAft>
                <a:spcPts val="4200"/>
              </a:spcAft>
              <a:buFont typeface="Wingdings" pitchFamily="2" charset="2"/>
              <a:buChar char="Ø"/>
            </a:pPr>
            <a:r>
              <a:rPr lang="uk-UA" sz="1900">
                <a:solidFill>
                  <a:srgbClr val="2F5597"/>
                </a:solidFill>
                <a:latin typeface="Calibri" pitchFamily="34" charset="0"/>
              </a:rPr>
              <a:t>Діалог між довкільними</a:t>
            </a:r>
            <a:r>
              <a:rPr lang="en-US" sz="1900">
                <a:solidFill>
                  <a:srgbClr val="2F5597"/>
                </a:solidFill>
                <a:latin typeface="Calibri" pitchFamily="34" charset="0"/>
              </a:rPr>
              <a:t>, </a:t>
            </a:r>
            <a:r>
              <a:rPr lang="uk-UA" sz="1900">
                <a:solidFill>
                  <a:srgbClr val="2F5597"/>
                </a:solidFill>
                <a:latin typeface="Calibri" pitchFamily="34" charset="0"/>
              </a:rPr>
              <a:t>трудовими і бізнес організаціями</a:t>
            </a:r>
            <a:r>
              <a:rPr lang="en-US" sz="1900">
                <a:solidFill>
                  <a:srgbClr val="2F5597"/>
                </a:solidFill>
                <a:latin typeface="Calibri" pitchFamily="34" charset="0"/>
              </a:rPr>
              <a:t> (</a:t>
            </a:r>
            <a:r>
              <a:rPr lang="uk-UA" sz="1900">
                <a:solidFill>
                  <a:srgbClr val="2F5597"/>
                </a:solidFill>
                <a:latin typeface="Calibri" pitchFamily="34" charset="0"/>
              </a:rPr>
              <a:t>раз на рік</a:t>
            </a:r>
            <a:r>
              <a:rPr lang="en-US" sz="1900">
                <a:solidFill>
                  <a:srgbClr val="2F5597"/>
                </a:solidFill>
                <a:latin typeface="Calibri" pitchFamily="34" charset="0"/>
              </a:rPr>
              <a:t>)</a:t>
            </a:r>
          </a:p>
          <a:p>
            <a:pPr marL="171450" indent="-171450" defTabSz="685800">
              <a:lnSpc>
                <a:spcPct val="90000"/>
              </a:lnSpc>
              <a:spcAft>
                <a:spcPts val="1800"/>
              </a:spcAft>
              <a:buFont typeface="Arial" charset="0"/>
              <a:buChar char="•"/>
            </a:pPr>
            <a:r>
              <a:rPr lang="uk-UA" sz="1900">
                <a:latin typeface="Calibri" pitchFamily="34" charset="0"/>
              </a:rPr>
              <a:t>ЄС і Україна консультують свої дорадчі групи</a:t>
            </a:r>
            <a:r>
              <a:rPr lang="en-US" sz="1900">
                <a:latin typeface="Calibri" pitchFamily="34" charset="0"/>
              </a:rPr>
              <a:t>:</a:t>
            </a:r>
          </a:p>
          <a:p>
            <a:pPr marL="171450" indent="-171450" defTabSz="685800">
              <a:lnSpc>
                <a:spcPct val="90000"/>
              </a:lnSpc>
              <a:spcAft>
                <a:spcPts val="1800"/>
              </a:spcAft>
              <a:buFont typeface="Wingdings" pitchFamily="2" charset="2"/>
              <a:buChar char="Ø"/>
            </a:pPr>
            <a:r>
              <a:rPr lang="en-US" sz="1900">
                <a:solidFill>
                  <a:srgbClr val="2F5597"/>
                </a:solidFill>
                <a:latin typeface="Calibri" pitchFamily="34" charset="0"/>
              </a:rPr>
              <a:t> </a:t>
            </a:r>
            <a:r>
              <a:rPr lang="uk-UA" sz="1900">
                <a:solidFill>
                  <a:srgbClr val="2F5597"/>
                </a:solidFill>
                <a:latin typeface="Calibri" pitchFamily="34" charset="0"/>
              </a:rPr>
              <a:t>Як правила торгівлі і сталого розвитку імплементуються</a:t>
            </a:r>
            <a:endParaRPr lang="en-US" sz="1900">
              <a:solidFill>
                <a:srgbClr val="2F5597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ln w="12700"/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Сучасні угоди про зону вільної торгівлі ЄС з</a:t>
            </a:r>
            <a:endParaRPr lang="en-GB"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graphicFrame>
        <p:nvGraphicFramePr>
          <p:cNvPr id="153649" name="Group 49"/>
          <p:cNvGraphicFramePr>
            <a:graphicFrameLocks noGrp="1"/>
          </p:cNvGraphicFramePr>
          <p:nvPr/>
        </p:nvGraphicFramePr>
        <p:xfrm>
          <a:off x="461963" y="1690688"/>
          <a:ext cx="7934325" cy="4754880"/>
        </p:xfrm>
        <a:graphic>
          <a:graphicData uri="http://schemas.openxmlformats.org/drawingml/2006/table">
            <a:tbl>
              <a:tblPr/>
              <a:tblGrid>
                <a:gridCol w="2632075"/>
                <a:gridCol w="5302250"/>
              </a:tblGrid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Країна - партнер ЄС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Дата введення в дію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Канада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CETA  21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вересня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 2017;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має бути затверджена національними парламентами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Центральна Америка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Тимчасово застосовувалась з кінця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 2013: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Гондурас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,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Нікарагуа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,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Панама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,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Коста Ріка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,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Сальвадор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,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Гватемала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Колумбія, Перу, Еквадор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Березень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/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Серпень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 2013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Грузія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Липень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 2016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Молдова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Липень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 2016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Сінгапур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Має бути узгоджена Радою і Європейським парламентом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2F5597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Південна Корея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Грудень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Україна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Жовтень</a:t>
                      </a: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 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Вєтнам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F5597"/>
                          </a:solidFill>
                          <a:effectLst/>
                          <a:latin typeface="Calibri" pitchFamily="34" charset="0"/>
                        </a:rPr>
                        <a:t>Правовий огляд тексту договору продовжується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2F5597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69950" y="1368425"/>
            <a:ext cx="6999288" cy="4294188"/>
          </a:xfrm>
          <a:prstGeom prst="rect">
            <a:avLst/>
          </a:prstGeom>
          <a:solidFill>
            <a:srgbClr val="EBF0F9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17410" name="ЗаголовокСлайда1"/>
          <p:cNvSpPr>
            <a:spLocks noGrp="1" noChangeArrowheads="1"/>
          </p:cNvSpPr>
          <p:nvPr>
            <p:ph type="title" idx="4294967295"/>
          </p:nvPr>
        </p:nvSpPr>
        <p:spPr>
          <a:xfrm>
            <a:off x="527050" y="1368425"/>
            <a:ext cx="7886700" cy="644525"/>
          </a:xfrm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Зміст</a:t>
            </a:r>
            <a:endParaRPr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17411" name="Объект1"/>
          <p:cNvSpPr>
            <a:spLocks noGrp="1" noChangeArrowheads="1"/>
          </p:cNvSpPr>
          <p:nvPr>
            <p:ph idx="4294967295"/>
          </p:nvPr>
        </p:nvSpPr>
        <p:spPr>
          <a:xfrm>
            <a:off x="1190625" y="2216150"/>
            <a:ext cx="6356350" cy="2693988"/>
          </a:xfrm>
        </p:spPr>
        <p:txBody>
          <a:bodyPr/>
          <a:lstStyle/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AutoNum type="arabicPeriod"/>
            </a:pPr>
            <a:r>
              <a:rPr lang="uk-UA" b="1" dirty="0" smtClean="0">
                <a:latin typeface="Calibri" pitchFamily="34" charset="0"/>
              </a:rPr>
              <a:t>Сталість</a:t>
            </a:r>
            <a:r>
              <a:rPr b="1" dirty="0" smtClean="0">
                <a:latin typeface="Calibri" pitchFamily="34" charset="0"/>
              </a:rPr>
              <a:t> </a:t>
            </a:r>
            <a:r>
              <a:rPr lang="uk-UA" b="1" dirty="0" smtClean="0">
                <a:latin typeface="Calibri" pitchFamily="34" charset="0"/>
              </a:rPr>
              <a:t>в ПВЗВТ</a:t>
            </a:r>
            <a:r>
              <a:rPr b="1" dirty="0" smtClean="0">
                <a:latin typeface="Calibri" pitchFamily="34" charset="0"/>
              </a:rPr>
              <a:t> – </a:t>
            </a:r>
            <a:r>
              <a:rPr lang="uk-UA" b="1" dirty="0" smtClean="0">
                <a:latin typeface="Calibri" pitchFamily="34" charset="0"/>
              </a:rPr>
              <a:t>вступ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AutoNum type="arabicPeriod"/>
            </a:pPr>
            <a:r>
              <a:rPr lang="uk-UA" dirty="0" smtClean="0">
                <a:latin typeface="Calibri" pitchFamily="34" charset="0"/>
              </a:rPr>
              <a:t>Заходи ЄС щодо спроб вдосконалення сталості в країнах-партнерах</a:t>
            </a:r>
            <a:endParaRPr dirty="0" smtClean="0">
              <a:latin typeface="Calibri" pitchFamily="34" charset="0"/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AutoNum type="arabicPeriod"/>
            </a:pPr>
            <a:r>
              <a:rPr lang="uk-UA" dirty="0" smtClean="0">
                <a:latin typeface="Calibri" pitchFamily="34" charset="0"/>
              </a:rPr>
              <a:t>Ціпі сталого розвитку та торгівля і сталий розвиток (ТСР)</a:t>
            </a:r>
            <a:endParaRPr dirty="0" smtClean="0">
              <a:latin typeface="Calibri" pitchFamily="34" charset="0"/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None/>
            </a:pPr>
            <a:r>
              <a:rPr lang="uk-UA" dirty="0" smtClean="0">
                <a:latin typeface="Calibri" pitchFamily="34" charset="0"/>
              </a:rPr>
              <a:t>4.    Висновки</a:t>
            </a:r>
            <a:endParaRPr dirty="0" smtClean="0">
              <a:latin typeface="Calibri" pitchFamily="34" charset="0"/>
            </a:endParaRPr>
          </a:p>
        </p:txBody>
      </p:sp>
      <p:sp>
        <p:nvSpPr>
          <p:cNvPr id="2" name="Pfeil nach rechts 1"/>
          <p:cNvSpPr/>
          <p:nvPr/>
        </p:nvSpPr>
        <p:spPr>
          <a:xfrm>
            <a:off x="163160" y="2216150"/>
            <a:ext cx="598311" cy="293511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Яка ефективність імплементації ТСР на цей час</a:t>
            </a:r>
            <a:r>
              <a:rPr lang="en-GB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628650" y="1825625"/>
            <a:ext cx="8029575" cy="4351338"/>
          </a:xfrm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uk-UA" smtClean="0">
                <a:latin typeface="Calibri" pitchFamily="34" charset="0"/>
              </a:rPr>
              <a:t>Торгівля і сталий розвиток</a:t>
            </a:r>
            <a:r>
              <a:rPr lang="en-GB" smtClean="0">
                <a:latin typeface="Calibri" pitchFamily="34" charset="0"/>
              </a:rPr>
              <a:t> (T</a:t>
            </a:r>
            <a:r>
              <a:rPr lang="uk-UA" smtClean="0">
                <a:latin typeface="Calibri" pitchFamily="34" charset="0"/>
              </a:rPr>
              <a:t>СР</a:t>
            </a:r>
            <a:r>
              <a:rPr lang="en-GB" smtClean="0">
                <a:latin typeface="Calibri" pitchFamily="34" charset="0"/>
              </a:rPr>
              <a:t>) </a:t>
            </a:r>
            <a:r>
              <a:rPr lang="uk-UA" smtClean="0">
                <a:latin typeface="Calibri" pitchFamily="34" charset="0"/>
              </a:rPr>
              <a:t>в сучасній Угоді про зону вільної торгівлі</a:t>
            </a:r>
            <a:r>
              <a:rPr lang="en-GB" smtClean="0">
                <a:latin typeface="Calibri" pitchFamily="34" charset="0"/>
              </a:rPr>
              <a:t> (</a:t>
            </a:r>
            <a:r>
              <a:rPr lang="uk-UA" smtClean="0">
                <a:latin typeface="Calibri" pitchFamily="34" charset="0"/>
              </a:rPr>
              <a:t>ЗВТ</a:t>
            </a:r>
            <a:r>
              <a:rPr lang="en-GB" smtClean="0">
                <a:latin typeface="Calibri" pitchFamily="34" charset="0"/>
              </a:rPr>
              <a:t>) </a:t>
            </a:r>
            <a:r>
              <a:rPr lang="uk-UA" smtClean="0">
                <a:latin typeface="Calibri" pitchFamily="34" charset="0"/>
              </a:rPr>
              <a:t>відбувається громіздким чином</a:t>
            </a:r>
            <a:endParaRPr lang="en-GB" smtClean="0">
              <a:latin typeface="Calibri" pitchFamily="34" charset="0"/>
            </a:endParaRPr>
          </a:p>
          <a:p>
            <a:pPr eaLnBrk="1" hangingPunct="1">
              <a:spcAft>
                <a:spcPts val="1800"/>
              </a:spcAft>
              <a:buFont typeface="Wingdings" pitchFamily="2" charset="2"/>
              <a:buChar char="Ø"/>
            </a:pPr>
            <a:r>
              <a:rPr lang="uk-UA" smtClean="0">
                <a:latin typeface="Calibri" pitchFamily="34" charset="0"/>
              </a:rPr>
              <a:t>ЄК обговорювала це питання на різних рівнях</a:t>
            </a:r>
            <a:r>
              <a:rPr lang="en-GB" smtClean="0">
                <a:latin typeface="Calibri" pitchFamily="34" charset="0"/>
              </a:rPr>
              <a:t> (</a:t>
            </a:r>
            <a:r>
              <a:rPr lang="uk-UA" smtClean="0">
                <a:latin typeface="Calibri" pitchFamily="34" charset="0"/>
              </a:rPr>
              <a:t>вкл</a:t>
            </a:r>
            <a:r>
              <a:rPr lang="en-GB" smtClean="0">
                <a:latin typeface="Calibri" pitchFamily="34" charset="0"/>
              </a:rPr>
              <a:t>. </a:t>
            </a:r>
            <a:r>
              <a:rPr lang="uk-UA" smtClean="0">
                <a:latin typeface="Calibri" pitchFamily="34" charset="0"/>
              </a:rPr>
              <a:t>Парламент ЄС</a:t>
            </a:r>
            <a:r>
              <a:rPr lang="en-GB" smtClean="0">
                <a:latin typeface="Calibri" pitchFamily="34" charset="0"/>
              </a:rPr>
              <a:t> 01/2018)</a:t>
            </a:r>
          </a:p>
          <a:p>
            <a:pPr eaLnBrk="1" hangingPunct="1">
              <a:spcAft>
                <a:spcPts val="1800"/>
              </a:spcAft>
              <a:buFont typeface="Wingdings" pitchFamily="2" charset="2"/>
              <a:buChar char="Ø"/>
            </a:pPr>
            <a:r>
              <a:rPr lang="en-GB" smtClean="0">
                <a:latin typeface="Calibri" pitchFamily="34" charset="0"/>
              </a:rPr>
              <a:t>15 </a:t>
            </a:r>
            <a:r>
              <a:rPr lang="uk-UA" smtClean="0">
                <a:latin typeface="Calibri" pitchFamily="34" charset="0"/>
              </a:rPr>
              <a:t>дійових аспектів для нових глав ТСР</a:t>
            </a:r>
            <a:r>
              <a:rPr lang="en-GB" smtClean="0">
                <a:latin typeface="Calibri" pitchFamily="34" charset="0"/>
              </a:rPr>
              <a:t> </a:t>
            </a:r>
            <a:r>
              <a:rPr lang="uk-UA" smtClean="0">
                <a:latin typeface="Calibri" pitchFamily="34" charset="0"/>
              </a:rPr>
              <a:t>ЗВТ ЄС</a:t>
            </a:r>
            <a:r>
              <a:rPr lang="en-GB" smtClean="0">
                <a:latin typeface="Calibri" pitchFamily="34" charset="0"/>
              </a:rPr>
              <a:t> </a:t>
            </a:r>
            <a:r>
              <a:rPr lang="uk-UA" smtClean="0">
                <a:latin typeface="Calibri" pitchFamily="34" charset="0"/>
              </a:rPr>
              <a:t>під 4 заголовками</a:t>
            </a:r>
            <a:r>
              <a:rPr lang="en-GB" smtClean="0">
                <a:latin typeface="Calibri" pitchFamily="34" charset="0"/>
              </a:rPr>
              <a:t>:</a:t>
            </a:r>
          </a:p>
          <a:p>
            <a:pPr eaLnBrk="1" hangingPunct="1">
              <a:spcAft>
                <a:spcPts val="1800"/>
              </a:spcAft>
              <a:buFont typeface="Calibri Light"/>
              <a:buAutoNum type="arabicPeriod"/>
            </a:pPr>
            <a:r>
              <a:rPr smtClean="0">
                <a:latin typeface="Calibri" pitchFamily="34" charset="0"/>
              </a:rPr>
              <a:t> </a:t>
            </a:r>
            <a:r>
              <a:rPr lang="uk-UA" smtClean="0">
                <a:latin typeface="Calibri" pitchFamily="34" charset="0"/>
              </a:rPr>
              <a:t>Працюючи разом</a:t>
            </a:r>
            <a:r>
              <a:rPr smtClean="0">
                <a:latin typeface="Calibri" pitchFamily="34" charset="0"/>
              </a:rPr>
              <a:t>; </a:t>
            </a:r>
          </a:p>
          <a:p>
            <a:pPr eaLnBrk="1" hangingPunct="1">
              <a:spcAft>
                <a:spcPts val="1800"/>
              </a:spcAft>
              <a:buFont typeface="Calibri Light"/>
              <a:buAutoNum type="arabicPeriod"/>
            </a:pPr>
            <a:r>
              <a:rPr lang="uk-UA" smtClean="0">
                <a:latin typeface="Calibri" pitchFamily="34" charset="0"/>
              </a:rPr>
              <a:t>Спроможне громадянське суспільство</a:t>
            </a:r>
            <a:r>
              <a:rPr smtClean="0">
                <a:latin typeface="Calibri" pitchFamily="34" charset="0"/>
              </a:rPr>
              <a:t>; </a:t>
            </a:r>
          </a:p>
          <a:p>
            <a:pPr eaLnBrk="1" hangingPunct="1">
              <a:spcAft>
                <a:spcPts val="1800"/>
              </a:spcAft>
              <a:buFont typeface="Calibri Light"/>
              <a:buAutoNum type="arabicPeriod"/>
            </a:pPr>
            <a:r>
              <a:rPr lang="uk-UA" smtClean="0">
                <a:latin typeface="Calibri" pitchFamily="34" charset="0"/>
              </a:rPr>
              <a:t>Відкритість</a:t>
            </a:r>
            <a:r>
              <a:rPr smtClean="0">
                <a:latin typeface="Calibri" pitchFamily="34" charset="0"/>
              </a:rPr>
              <a:t>; </a:t>
            </a:r>
            <a:r>
              <a:rPr lang="uk-UA" smtClean="0">
                <a:latin typeface="Calibri" pitchFamily="34" charset="0"/>
              </a:rPr>
              <a:t>і</a:t>
            </a:r>
            <a:endParaRPr smtClean="0">
              <a:latin typeface="Calibri" pitchFamily="34" charset="0"/>
            </a:endParaRPr>
          </a:p>
          <a:p>
            <a:pPr eaLnBrk="1" hangingPunct="1">
              <a:spcAft>
                <a:spcPts val="1800"/>
              </a:spcAft>
              <a:buFont typeface="Calibri Light"/>
              <a:buAutoNum type="arabicPeriod"/>
            </a:pPr>
            <a:r>
              <a:rPr lang="uk-UA" smtClean="0">
                <a:latin typeface="Calibri" pitchFamily="34" charset="0"/>
              </a:rPr>
              <a:t>Комунікація і прозорість</a:t>
            </a:r>
            <a:r>
              <a:rPr smtClean="0">
                <a:latin typeface="Calibri" pitchFamily="34" charset="0"/>
              </a:rPr>
              <a:t>.</a:t>
            </a:r>
            <a:endParaRPr lang="en-GB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Серед</a:t>
            </a:r>
            <a:r>
              <a:rPr lang="en-GB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 15 </a:t>
            </a:r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нових дійових аспектів</a:t>
            </a:r>
            <a:r>
              <a:rPr lang="en-GB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:</a:t>
            </a:r>
          </a:p>
        </p:txBody>
      </p:sp>
      <p:sp>
        <p:nvSpPr>
          <p:cNvPr id="157699" name="Inhaltsplatzhalter 2"/>
          <p:cNvSpPr>
            <a:spLocks noGrp="1"/>
          </p:cNvSpPr>
          <p:nvPr>
            <p:ph idx="4294967295"/>
          </p:nvPr>
        </p:nvSpPr>
        <p:spPr>
          <a:xfrm>
            <a:off x="628650" y="1825625"/>
            <a:ext cx="8029575" cy="4351338"/>
          </a:xfrm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uk-UA" smtClean="0">
                <a:latin typeface="Calibri" pitchFamily="34" charset="0"/>
              </a:rPr>
              <a:t>Забезпечення країнами виконання своїх зобовязань через більш наполегливе впровадження</a:t>
            </a:r>
            <a:r>
              <a:rPr smtClean="0">
                <a:latin typeface="Calibri" pitchFamily="34" charset="0"/>
              </a:rPr>
              <a:t>; </a:t>
            </a:r>
          </a:p>
          <a:p>
            <a:pPr eaLnBrk="1" hangingPunct="1">
              <a:spcAft>
                <a:spcPts val="1800"/>
              </a:spcAft>
            </a:pPr>
            <a:r>
              <a:rPr lang="uk-UA" smtClean="0">
                <a:latin typeface="Calibri" pitchFamily="34" charset="0"/>
              </a:rPr>
              <a:t>Підсилення моніторингової ролі громадянського суспільства</a:t>
            </a:r>
            <a:r>
              <a:rPr smtClean="0">
                <a:latin typeface="Calibri" pitchFamily="34" charset="0"/>
              </a:rPr>
              <a:t>; </a:t>
            </a:r>
          </a:p>
          <a:p>
            <a:pPr eaLnBrk="1" hangingPunct="1">
              <a:spcAft>
                <a:spcPts val="1800"/>
              </a:spcAft>
            </a:pPr>
            <a:r>
              <a:rPr lang="uk-UA" smtClean="0">
                <a:latin typeface="Calibri" pitchFamily="34" charset="0"/>
              </a:rPr>
              <a:t>Надання доступу до ресурсів ЄС щодо імплементації глав сталого розвитку у торгових угодах</a:t>
            </a:r>
            <a:r>
              <a:rPr smtClean="0">
                <a:latin typeface="Calibri" pitchFamily="34" charset="0"/>
              </a:rPr>
              <a:t>;</a:t>
            </a:r>
          </a:p>
          <a:p>
            <a:pPr eaLnBrk="1" hangingPunct="1">
              <a:spcAft>
                <a:spcPts val="1800"/>
              </a:spcAft>
            </a:pPr>
            <a:r>
              <a:rPr lang="uk-UA" smtClean="0">
                <a:latin typeface="Calibri" pitchFamily="34" charset="0"/>
              </a:rPr>
              <a:t>Практикум імплементації</a:t>
            </a:r>
            <a:r>
              <a:rPr lang="en-GB" smtClean="0">
                <a:latin typeface="Calibri" pitchFamily="34" charset="0"/>
              </a:rPr>
              <a:t> </a:t>
            </a:r>
            <a:r>
              <a:rPr lang="uk-UA" smtClean="0">
                <a:latin typeface="Calibri" pitchFamily="34" charset="0"/>
              </a:rPr>
              <a:t>з посиланням на кращі практики</a:t>
            </a:r>
            <a:r>
              <a:rPr lang="en-GB" smtClean="0">
                <a:latin typeface="Calibri" pitchFamily="34" charset="0"/>
              </a:rPr>
              <a:t>;</a:t>
            </a:r>
          </a:p>
          <a:p>
            <a:pPr eaLnBrk="1" hangingPunct="1">
              <a:spcAft>
                <a:spcPts val="1800"/>
              </a:spcAft>
            </a:pPr>
            <a:r>
              <a:rPr lang="uk-UA" smtClean="0">
                <a:latin typeface="Calibri" pitchFamily="34" charset="0"/>
              </a:rPr>
              <a:t>Поліпшення прозорості і комунікації.</a:t>
            </a:r>
            <a:endParaRPr lang="en-GB" smtClean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69950" y="1368425"/>
            <a:ext cx="6999288" cy="4294188"/>
          </a:xfrm>
          <a:prstGeom prst="rect">
            <a:avLst/>
          </a:prstGeom>
          <a:solidFill>
            <a:srgbClr val="EBF0F9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159747" name="ЗаголовокСлайда1"/>
          <p:cNvSpPr>
            <a:spLocks noGrp="1" noChangeArrowheads="1"/>
          </p:cNvSpPr>
          <p:nvPr>
            <p:ph type="title" idx="4294967295"/>
          </p:nvPr>
        </p:nvSpPr>
        <p:spPr>
          <a:xfrm>
            <a:off x="527050" y="1368425"/>
            <a:ext cx="7886700" cy="644525"/>
          </a:xfrm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Зміст</a:t>
            </a:r>
            <a:endParaRPr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159748" name="Объект1"/>
          <p:cNvSpPr>
            <a:spLocks noGrp="1" noChangeArrowheads="1"/>
          </p:cNvSpPr>
          <p:nvPr>
            <p:ph idx="4294967295"/>
          </p:nvPr>
        </p:nvSpPr>
        <p:spPr>
          <a:xfrm>
            <a:off x="1190625" y="2216150"/>
            <a:ext cx="6356350" cy="2693988"/>
          </a:xfrm>
        </p:spPr>
        <p:txBody>
          <a:bodyPr/>
          <a:lstStyle/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AutoNum type="arabicPeriod"/>
            </a:pPr>
            <a:r>
              <a:rPr lang="uk-UA" smtClean="0">
                <a:latin typeface="Calibri" pitchFamily="34" charset="0"/>
              </a:rPr>
              <a:t>Сталість</a:t>
            </a:r>
            <a:r>
              <a:rPr smtClean="0">
                <a:latin typeface="Calibri" pitchFamily="34" charset="0"/>
              </a:rPr>
              <a:t> </a:t>
            </a:r>
            <a:r>
              <a:rPr lang="uk-UA" smtClean="0">
                <a:latin typeface="Calibri" pitchFamily="34" charset="0"/>
              </a:rPr>
              <a:t>в ПВЗВТ</a:t>
            </a:r>
            <a:r>
              <a:rPr smtClean="0">
                <a:latin typeface="Calibri" pitchFamily="34" charset="0"/>
              </a:rPr>
              <a:t> – </a:t>
            </a:r>
            <a:r>
              <a:rPr lang="uk-UA" smtClean="0">
                <a:latin typeface="Calibri" pitchFamily="34" charset="0"/>
              </a:rPr>
              <a:t>вступ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AutoNum type="arabicPeriod"/>
            </a:pPr>
            <a:r>
              <a:rPr lang="uk-UA" smtClean="0">
                <a:latin typeface="Calibri" pitchFamily="34" charset="0"/>
              </a:rPr>
              <a:t>Заходи ЄС щодо спроб вдосконалення сталості в країнах-партнерах</a:t>
            </a:r>
            <a:endParaRPr smtClean="0">
              <a:latin typeface="Calibri" pitchFamily="34" charset="0"/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AutoNum type="arabicPeriod"/>
            </a:pPr>
            <a:r>
              <a:rPr lang="uk-UA" b="1" smtClean="0">
                <a:latin typeface="Calibri" pitchFamily="34" charset="0"/>
              </a:rPr>
              <a:t>Ціпі сталого розвитку та торгівля і сталий розвиток (ТСР)</a:t>
            </a:r>
            <a:endParaRPr b="1" smtClean="0">
              <a:latin typeface="Calibri" pitchFamily="34" charset="0"/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None/>
            </a:pPr>
            <a:r>
              <a:rPr lang="uk-UA" smtClean="0">
                <a:latin typeface="Calibri" pitchFamily="34" charset="0"/>
              </a:rPr>
              <a:t>4.    Висновки</a:t>
            </a:r>
            <a:endParaRPr smtClean="0">
              <a:latin typeface="Calibri" pitchFamily="34" charset="0"/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208315" y="3691026"/>
            <a:ext cx="598311" cy="293511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 idx="4294967295"/>
          </p:nvPr>
        </p:nvSpPr>
        <p:spPr>
          <a:ln w="12700"/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ТСР</a:t>
            </a:r>
            <a:r>
              <a:rPr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 </a:t>
            </a:r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пов’язаний з порядком денним</a:t>
            </a:r>
            <a:r>
              <a:rPr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 2030</a:t>
            </a:r>
          </a:p>
        </p:txBody>
      </p:sp>
      <p:sp>
        <p:nvSpPr>
          <p:cNvPr id="33" name="Объект1"/>
          <p:cNvSpPr>
            <a:spLocks noGrp="1" noChangeArrowheads="1"/>
          </p:cNvSpPr>
          <p:nvPr>
            <p:ph idx="4294967295"/>
          </p:nvPr>
        </p:nvSpPr>
        <p:spPr>
          <a:xfrm>
            <a:off x="327025" y="1814513"/>
            <a:ext cx="5395913" cy="4762500"/>
          </a:xfrm>
          <a:ln w="12700"/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</a:pPr>
            <a:r>
              <a:rPr lang="uk-UA" sz="2000"/>
              <a:t>Питання ТСР</a:t>
            </a:r>
            <a:r>
              <a:rPr lang="de-DE" sz="2000"/>
              <a:t> / </a:t>
            </a:r>
            <a:r>
              <a:rPr lang="uk-UA" sz="2000"/>
              <a:t>ПВЗВТ</a:t>
            </a:r>
            <a:r>
              <a:rPr lang="de-DE" sz="2000"/>
              <a:t>  </a:t>
            </a:r>
            <a:r>
              <a:rPr lang="uk-UA" sz="2000"/>
              <a:t>базуються на міжнародних угодах</a:t>
            </a:r>
            <a:r>
              <a:rPr lang="de-DE" sz="2000"/>
              <a:t> (</a:t>
            </a:r>
            <a:r>
              <a:rPr lang="uk-UA" sz="2000"/>
              <a:t>праця</a:t>
            </a:r>
            <a:r>
              <a:rPr lang="de-DE" sz="2000"/>
              <a:t> - </a:t>
            </a:r>
            <a:r>
              <a:rPr lang="uk-UA" sz="2000"/>
              <a:t>МОП</a:t>
            </a:r>
            <a:r>
              <a:rPr lang="de-DE" sz="2000"/>
              <a:t>, </a:t>
            </a:r>
            <a:r>
              <a:rPr lang="uk-UA" sz="2000"/>
              <a:t>довкілля</a:t>
            </a:r>
            <a:r>
              <a:rPr lang="de-DE" sz="2000"/>
              <a:t> - </a:t>
            </a:r>
            <a:r>
              <a:rPr lang="uk-UA" sz="2000"/>
              <a:t>БДУ</a:t>
            </a:r>
            <a:r>
              <a:rPr lang="de-DE" sz="2000"/>
              <a:t>)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</a:pPr>
            <a:r>
              <a:rPr lang="uk-UA" sz="2000"/>
              <a:t>ЄК була залучена</a:t>
            </a:r>
            <a:r>
              <a:rPr lang="de-DE" sz="2000"/>
              <a:t> </a:t>
            </a:r>
            <a:r>
              <a:rPr lang="uk-UA" sz="2000"/>
              <a:t>у формування концепції</a:t>
            </a:r>
            <a:r>
              <a:rPr lang="de-DE" sz="2000"/>
              <a:t> </a:t>
            </a:r>
            <a:r>
              <a:rPr lang="uk-UA" sz="2000"/>
              <a:t>цілей сталого розвитку</a:t>
            </a:r>
            <a:r>
              <a:rPr lang="de-DE" sz="2000"/>
              <a:t> (</a:t>
            </a:r>
            <a:r>
              <a:rPr lang="uk-UA" sz="2000"/>
              <a:t>ЦСР</a:t>
            </a:r>
            <a:r>
              <a:rPr lang="de-DE" sz="2000"/>
              <a:t>)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</a:pPr>
            <a:r>
              <a:rPr lang="uk-UA" sz="2000"/>
              <a:t>ЦСР</a:t>
            </a:r>
            <a:r>
              <a:rPr lang="de-DE" sz="2000"/>
              <a:t> </a:t>
            </a:r>
            <a:r>
              <a:rPr lang="uk-UA" sz="2000"/>
              <a:t>для України</a:t>
            </a:r>
            <a:r>
              <a:rPr lang="de-DE" sz="2000"/>
              <a:t> </a:t>
            </a:r>
            <a:r>
              <a:rPr lang="uk-UA" sz="2000"/>
              <a:t>в групах стейкхолдерів були обговорені </a:t>
            </a:r>
            <a:r>
              <a:rPr lang="uk-UA" sz="2000" smtClean="0">
                <a:latin typeface="Calibri" pitchFamily="34" charset="0"/>
              </a:rPr>
              <a:t>по всій країні</a:t>
            </a:r>
            <a:r>
              <a:rPr lang="de-DE" sz="2000" smtClean="0">
                <a:latin typeface="Calibri" pitchFamily="34" charset="0"/>
              </a:rPr>
              <a:t> </a:t>
            </a:r>
            <a:r>
              <a:rPr lang="uk-UA" sz="2000" smtClean="0">
                <a:latin typeface="Calibri" pitchFamily="34" charset="0"/>
              </a:rPr>
              <a:t>і визначені в </a:t>
            </a:r>
            <a:r>
              <a:rPr lang="de-DE" sz="2000" smtClean="0">
                <a:latin typeface="Calibri" pitchFamily="34" charset="0"/>
              </a:rPr>
              <a:t> 2017 (</a:t>
            </a:r>
            <a:r>
              <a:rPr lang="uk-UA" sz="2000" smtClean="0">
                <a:latin typeface="Calibri" pitchFamily="34" charset="0"/>
              </a:rPr>
              <a:t>за підтримки ПР ООН</a:t>
            </a:r>
            <a:r>
              <a:rPr lang="de-DE" sz="2000" smtClean="0">
                <a:latin typeface="Calibri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Font typeface="Wingdings" pitchFamily="2" charset="2"/>
              <a:buChar char="Ø"/>
            </a:pPr>
            <a:r>
              <a:rPr lang="uk-UA" sz="2000" dirty="0" smtClean="0">
                <a:solidFill>
                  <a:srgbClr val="2F5597"/>
                </a:solidFill>
                <a:latin typeface="Calibri" pitchFamily="34" charset="0"/>
              </a:rPr>
              <a:t>Питання сталості і торгівлі (ТСР) в ПВЗВТ</a:t>
            </a:r>
            <a:r>
              <a:rPr lang="de-DE" sz="2000" dirty="0" smtClean="0">
                <a:solidFill>
                  <a:srgbClr val="2F5597"/>
                </a:solidFill>
                <a:latin typeface="Calibri" pitchFamily="34" charset="0"/>
              </a:rPr>
              <a:t> </a:t>
            </a:r>
            <a:r>
              <a:rPr lang="uk-UA" sz="2000" dirty="0" smtClean="0">
                <a:solidFill>
                  <a:srgbClr val="2F5597"/>
                </a:solidFill>
                <a:latin typeface="Calibri" pitchFamily="34" charset="0"/>
              </a:rPr>
              <a:t>є частиною ЦСР</a:t>
            </a:r>
            <a:r>
              <a:rPr lang="de-DE" sz="2000" dirty="0" smtClean="0">
                <a:solidFill>
                  <a:srgbClr val="2F5597"/>
                </a:solidFill>
                <a:latin typeface="Calibri" pitchFamily="34" charset="0"/>
              </a:rPr>
              <a:t> (</a:t>
            </a:r>
            <a:r>
              <a:rPr lang="uk-UA" sz="2000" dirty="0" smtClean="0">
                <a:solidFill>
                  <a:srgbClr val="2F5597"/>
                </a:solidFill>
                <a:latin typeface="Calibri" pitchFamily="34" charset="0"/>
              </a:rPr>
              <a:t>висвітлюючи важливість певних ЦСР</a:t>
            </a:r>
            <a:r>
              <a:rPr lang="de-DE" sz="2000" dirty="0" smtClean="0">
                <a:solidFill>
                  <a:srgbClr val="2F5597"/>
                </a:solidFill>
                <a:latin typeface="Calibri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Font typeface="Wingdings" pitchFamily="2" charset="2"/>
              <a:buChar char="Ø"/>
            </a:pPr>
            <a:r>
              <a:rPr lang="uk-UA" sz="2000" dirty="0" smtClean="0">
                <a:solidFill>
                  <a:srgbClr val="2F5597"/>
                </a:solidFill>
                <a:latin typeface="Calibri" pitchFamily="34" charset="0"/>
              </a:rPr>
              <a:t>Дуже рекомендуються спільні імплементація і підходи до моніторингу у сфері</a:t>
            </a:r>
            <a:r>
              <a:rPr lang="de-DE" sz="2000" dirty="0" smtClean="0">
                <a:solidFill>
                  <a:srgbClr val="2F5597"/>
                </a:solidFill>
                <a:latin typeface="Calibri" pitchFamily="34" charset="0"/>
              </a:rPr>
              <a:t> </a:t>
            </a:r>
            <a:r>
              <a:rPr lang="uk-UA" sz="2000" dirty="0" smtClean="0">
                <a:solidFill>
                  <a:srgbClr val="2F5597"/>
                </a:solidFill>
                <a:latin typeface="Calibri" pitchFamily="34" charset="0"/>
              </a:rPr>
              <a:t>ТСР</a:t>
            </a:r>
            <a:r>
              <a:rPr lang="de-DE" sz="2000" dirty="0" smtClean="0">
                <a:solidFill>
                  <a:srgbClr val="2F5597"/>
                </a:solidFill>
                <a:latin typeface="Calibri" pitchFamily="34" charset="0"/>
              </a:rPr>
              <a:t> / </a:t>
            </a:r>
            <a:r>
              <a:rPr lang="uk-UA" sz="2000" dirty="0" smtClean="0">
                <a:solidFill>
                  <a:srgbClr val="2F5597"/>
                </a:solidFill>
                <a:latin typeface="Calibri" pitchFamily="34" charset="0"/>
              </a:rPr>
              <a:t>ЦСР</a:t>
            </a:r>
            <a:r>
              <a:rPr lang="de-DE" sz="2000" dirty="0" smtClean="0">
                <a:solidFill>
                  <a:srgbClr val="2F5597"/>
                </a:solidFill>
                <a:latin typeface="Calibri" pitchFamily="34" charset="0"/>
              </a:rPr>
              <a:t> </a:t>
            </a:r>
          </a:p>
        </p:txBody>
      </p:sp>
      <p:pic>
        <p:nvPicPr>
          <p:cNvPr id="161796" name="Grafik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8988" y="1814513"/>
            <a:ext cx="2333625" cy="457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 idx="4294967295"/>
          </p:nvPr>
        </p:nvSpPr>
        <p:spPr>
          <a:ln w="12700"/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Цілі сталого розвитку для України</a:t>
            </a:r>
            <a:endParaRPr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33" name="Объект1"/>
          <p:cNvSpPr>
            <a:spLocks noGrp="1" noChangeArrowheads="1"/>
          </p:cNvSpPr>
          <p:nvPr>
            <p:ph idx="4294967295"/>
          </p:nvPr>
        </p:nvSpPr>
        <p:spPr>
          <a:xfrm>
            <a:off x="903288" y="1933574"/>
            <a:ext cx="4538662" cy="4241447"/>
          </a:xfrm>
          <a:solidFill>
            <a:srgbClr val="FFFFFF">
              <a:alpha val="94118"/>
            </a:srgbClr>
          </a:solidFill>
          <a:ln w="12700"/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1800"/>
              </a:spcAft>
              <a:buFont typeface="Arial" charset="0"/>
              <a:buNone/>
            </a:pPr>
            <a:r>
              <a:rPr lang="uk-UA" sz="2000" dirty="0" smtClean="0">
                <a:latin typeface="Calibri" pitchFamily="34" charset="0"/>
              </a:rPr>
              <a:t>Парципативний процес ідентифікації</a:t>
            </a:r>
            <a:r>
              <a:rPr sz="2000" dirty="0" smtClean="0">
                <a:latin typeface="Calibri" pitchFamily="34" charset="0"/>
              </a:rPr>
              <a:t> </a:t>
            </a:r>
            <a:r>
              <a:rPr lang="uk-UA" sz="2000" dirty="0" smtClean="0">
                <a:latin typeface="Calibri" pitchFamily="34" charset="0"/>
              </a:rPr>
              <a:t>таргетованих ЦСР</a:t>
            </a:r>
            <a:r>
              <a:rPr sz="2000" dirty="0" smtClean="0">
                <a:latin typeface="Calibri" pitchFamily="34" charset="0"/>
              </a:rPr>
              <a:t> </a:t>
            </a:r>
            <a:r>
              <a:rPr lang="uk-UA" sz="2000" dirty="0" smtClean="0">
                <a:latin typeface="Calibri" pitchFamily="34" charset="0"/>
              </a:rPr>
              <a:t>в 4 сферах у</a:t>
            </a:r>
            <a:r>
              <a:rPr sz="2000" dirty="0" smtClean="0">
                <a:latin typeface="Calibri" pitchFamily="34" charset="0"/>
              </a:rPr>
              <a:t>  2016</a:t>
            </a:r>
            <a:r>
              <a:rPr lang="uk-UA" sz="2000" dirty="0" smtClean="0">
                <a:latin typeface="Calibri" pitchFamily="34" charset="0"/>
              </a:rPr>
              <a:t> р.</a:t>
            </a:r>
            <a:r>
              <a:rPr sz="2000" dirty="0" smtClean="0">
                <a:latin typeface="Calibri" pitchFamily="34" charset="0"/>
              </a:rPr>
              <a:t>: 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</a:pPr>
            <a:r>
              <a:rPr lang="uk-UA" sz="2000" dirty="0"/>
              <a:t>Справедливий соціальний </a:t>
            </a:r>
            <a:r>
              <a:rPr lang="uk-UA" sz="2000" dirty="0" smtClean="0"/>
              <a:t>розвиток</a:t>
            </a:r>
            <a:r>
              <a:rPr lang="en-US" sz="2000" dirty="0" smtClean="0"/>
              <a:t>;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</a:pPr>
            <a:r>
              <a:rPr lang="uk-UA" sz="2000" dirty="0"/>
              <a:t>Стале економічне зростання і </a:t>
            </a:r>
            <a:r>
              <a:rPr lang="uk-UA" sz="2000" dirty="0" smtClean="0"/>
              <a:t>працевлаштування</a:t>
            </a:r>
            <a:r>
              <a:rPr lang="en-US" sz="2000" dirty="0" smtClean="0"/>
              <a:t>;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</a:pPr>
            <a:r>
              <a:rPr lang="uk-UA" sz="2000" dirty="0"/>
              <a:t>Ефективне </a:t>
            </a:r>
            <a:r>
              <a:rPr lang="uk-UA" sz="2000" dirty="0" smtClean="0"/>
              <a:t>управління</a:t>
            </a:r>
            <a:r>
              <a:rPr lang="en-US" sz="2000" dirty="0" smtClean="0"/>
              <a:t>; </a:t>
            </a:r>
            <a:r>
              <a:rPr lang="uk-UA" sz="2000" dirty="0" smtClean="0"/>
              <a:t>та</a:t>
            </a:r>
            <a:r>
              <a:rPr lang="en-US" sz="2000" dirty="0" smtClean="0"/>
              <a:t> 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</a:pPr>
            <a:r>
              <a:rPr lang="uk-UA" sz="2000" dirty="0"/>
              <a:t>Екологічний </a:t>
            </a:r>
            <a:r>
              <a:rPr lang="uk-UA" sz="2000" dirty="0" smtClean="0"/>
              <a:t>баланс</a:t>
            </a:r>
            <a:r>
              <a:rPr lang="en-US" sz="2000" dirty="0" smtClean="0"/>
              <a:t>  </a:t>
            </a:r>
            <a:r>
              <a:rPr lang="uk-UA" sz="2000" dirty="0"/>
              <a:t>та розбудова стійкості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uk-UA" sz="2000" dirty="0" smtClean="0">
                <a:solidFill>
                  <a:srgbClr val="2F5597"/>
                </a:solidFill>
                <a:latin typeface="Calibri" pitchFamily="34" charset="0"/>
              </a:rPr>
              <a:t>Домовленність про Економічне зростання на основі зеленої економічної моделі</a:t>
            </a:r>
            <a:endParaRPr lang="de-DE" sz="2000" dirty="0" smtClean="0">
              <a:solidFill>
                <a:srgbClr val="2F5597"/>
              </a:solidFill>
              <a:latin typeface="Calibri" pitchFamily="34" charset="0"/>
            </a:endParaRPr>
          </a:p>
        </p:txBody>
      </p:sp>
      <p:pic>
        <p:nvPicPr>
          <p:cNvPr id="163844" name="Grafik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2213" y="2125663"/>
            <a:ext cx="3417887" cy="341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69950" y="1368425"/>
            <a:ext cx="6999288" cy="4294188"/>
          </a:xfrm>
          <a:prstGeom prst="rect">
            <a:avLst/>
          </a:prstGeom>
          <a:solidFill>
            <a:srgbClr val="EBF0F9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kern="0"/>
          </a:p>
        </p:txBody>
      </p:sp>
      <p:sp>
        <p:nvSpPr>
          <p:cNvPr id="165891" name="ЗаголовокСлайда1"/>
          <p:cNvSpPr>
            <a:spLocks noGrp="1" noChangeArrowheads="1"/>
          </p:cNvSpPr>
          <p:nvPr>
            <p:ph type="title" idx="4294967295"/>
          </p:nvPr>
        </p:nvSpPr>
        <p:spPr>
          <a:xfrm>
            <a:off x="527050" y="1368425"/>
            <a:ext cx="7886700" cy="644525"/>
          </a:xfrm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Зміст</a:t>
            </a:r>
            <a:endParaRPr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165892" name="Объект1"/>
          <p:cNvSpPr>
            <a:spLocks noGrp="1" noChangeArrowheads="1"/>
          </p:cNvSpPr>
          <p:nvPr>
            <p:ph idx="4294967295"/>
          </p:nvPr>
        </p:nvSpPr>
        <p:spPr>
          <a:xfrm>
            <a:off x="1190625" y="2216150"/>
            <a:ext cx="6356350" cy="2693988"/>
          </a:xfrm>
        </p:spPr>
        <p:txBody>
          <a:bodyPr/>
          <a:lstStyle/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AutoNum type="arabicPeriod"/>
            </a:pPr>
            <a:r>
              <a:rPr lang="uk-UA" smtClean="0">
                <a:latin typeface="Calibri" pitchFamily="34" charset="0"/>
              </a:rPr>
              <a:t>Сталість</a:t>
            </a:r>
            <a:r>
              <a:rPr smtClean="0">
                <a:latin typeface="Calibri" pitchFamily="34" charset="0"/>
              </a:rPr>
              <a:t> </a:t>
            </a:r>
            <a:r>
              <a:rPr lang="uk-UA" smtClean="0">
                <a:latin typeface="Calibri" pitchFamily="34" charset="0"/>
              </a:rPr>
              <a:t>в ПВЗВТ</a:t>
            </a:r>
            <a:r>
              <a:rPr smtClean="0">
                <a:latin typeface="Calibri" pitchFamily="34" charset="0"/>
              </a:rPr>
              <a:t> – </a:t>
            </a:r>
            <a:r>
              <a:rPr lang="uk-UA" smtClean="0">
                <a:latin typeface="Calibri" pitchFamily="34" charset="0"/>
              </a:rPr>
              <a:t>вступ</a:t>
            </a: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AutoNum type="arabicPeriod"/>
            </a:pPr>
            <a:r>
              <a:rPr lang="uk-UA" smtClean="0">
                <a:latin typeface="Calibri" pitchFamily="34" charset="0"/>
              </a:rPr>
              <a:t>Заходи ЄС щодо спроб вдосконалення сталості в країнах-партнерах</a:t>
            </a:r>
            <a:endParaRPr smtClean="0">
              <a:latin typeface="Calibri" pitchFamily="34" charset="0"/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AutoNum type="arabicPeriod"/>
            </a:pPr>
            <a:r>
              <a:rPr lang="uk-UA" smtClean="0">
                <a:latin typeface="Calibri" pitchFamily="34" charset="0"/>
              </a:rPr>
              <a:t>Ціпі сталого розвитку та торгівля і сталий розвиток (ТСР)</a:t>
            </a:r>
            <a:endParaRPr smtClean="0">
              <a:latin typeface="Calibri" pitchFamily="34" charset="0"/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Calibri Light"/>
              <a:buNone/>
            </a:pPr>
            <a:r>
              <a:rPr lang="uk-UA" b="1" smtClean="0">
                <a:latin typeface="Calibri" pitchFamily="34" charset="0"/>
              </a:rPr>
              <a:t>4.    Висновки</a:t>
            </a:r>
            <a:endParaRPr b="1" smtClean="0">
              <a:latin typeface="Calibri" pitchFamily="34" charset="0"/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227894" y="3691026"/>
            <a:ext cx="598311" cy="293511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Висновки</a:t>
            </a:r>
            <a:endParaRPr lang="en-GB"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167939" name="Inhaltsplatzhalter 2"/>
          <p:cNvSpPr>
            <a:spLocks noGrp="1"/>
          </p:cNvSpPr>
          <p:nvPr>
            <p:ph idx="4294967295"/>
          </p:nvPr>
        </p:nvSpPr>
        <p:spPr>
          <a:xfrm>
            <a:off x="628650" y="1546225"/>
            <a:ext cx="8080375" cy="4933950"/>
          </a:xfrm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Calibri Light"/>
              <a:buAutoNum type="arabicPeriod"/>
            </a:pPr>
            <a:r>
              <a:rPr lang="uk-UA" sz="1900" dirty="0" smtClean="0">
                <a:latin typeface="Calibri" pitchFamily="34" charset="0"/>
              </a:rPr>
              <a:t>Торгівля і сталий розвиток охоплюють</a:t>
            </a:r>
            <a:r>
              <a:rPr lang="en-GB" sz="1900" dirty="0" smtClean="0">
                <a:latin typeface="Calibri" pitchFamily="34" charset="0"/>
              </a:rPr>
              <a:t> </a:t>
            </a:r>
            <a:r>
              <a:rPr lang="uk-UA" sz="1900" dirty="0" smtClean="0">
                <a:solidFill>
                  <a:srgbClr val="C00000"/>
                </a:solidFill>
                <a:latin typeface="Calibri" pitchFamily="34" charset="0"/>
              </a:rPr>
              <a:t>взаємні зобов</a:t>
            </a:r>
            <a:r>
              <a:rPr sz="1900" dirty="0" smtClean="0">
                <a:solidFill>
                  <a:srgbClr val="C00000"/>
                </a:solidFill>
                <a:latin typeface="Calibri" pitchFamily="34" charset="0"/>
              </a:rPr>
              <a:t>’</a:t>
            </a:r>
            <a:r>
              <a:rPr lang="uk-UA" sz="1900" dirty="0" smtClean="0">
                <a:solidFill>
                  <a:srgbClr val="C00000"/>
                </a:solidFill>
                <a:latin typeface="Calibri" pitchFamily="34" charset="0"/>
              </a:rPr>
              <a:t>язання в ПВЗВТ, </a:t>
            </a:r>
            <a:r>
              <a:rPr lang="en-GB" sz="1900" dirty="0" smtClean="0">
                <a:latin typeface="Calibri" pitchFamily="34" charset="0"/>
              </a:rPr>
              <a:t> </a:t>
            </a:r>
            <a:r>
              <a:rPr lang="uk-UA" sz="1900" dirty="0" smtClean="0">
                <a:latin typeface="Calibri" pitchFamily="34" charset="0"/>
              </a:rPr>
              <a:t>ЯКИХ Україна має дотримуватись</a:t>
            </a:r>
            <a:endParaRPr lang="en-GB" sz="1900" dirty="0" smtClean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Calibri Light"/>
              <a:buAutoNum type="arabicPeriod"/>
            </a:pPr>
            <a:r>
              <a:rPr lang="uk-UA" sz="1900" dirty="0" smtClean="0">
                <a:latin typeface="Calibri" pitchFamily="34" charset="0"/>
              </a:rPr>
              <a:t>Вимагається постійне вдосконалення та просування питань сталого розвитку, щоб</a:t>
            </a:r>
            <a:r>
              <a:rPr lang="en-GB" sz="1900" dirty="0" smtClean="0">
                <a:latin typeface="Calibri" pitchFamily="34" charset="0"/>
              </a:rPr>
              <a:t>  </a:t>
            </a:r>
            <a:r>
              <a:rPr lang="uk-UA" sz="1900" dirty="0" smtClean="0">
                <a:solidFill>
                  <a:srgbClr val="C00000"/>
                </a:solidFill>
                <a:latin typeface="Calibri" pitchFamily="34" charset="0"/>
              </a:rPr>
              <a:t>виконати зобовязання по ПВЗВТ</a:t>
            </a:r>
            <a:endParaRPr lang="en-GB" sz="1900" dirty="0" smtClean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Calibri Light"/>
              <a:buAutoNum type="arabicPeriod"/>
            </a:pPr>
            <a:r>
              <a:rPr lang="uk-UA" sz="1900" dirty="0" smtClean="0">
                <a:latin typeface="Calibri" pitchFamily="34" charset="0"/>
              </a:rPr>
              <a:t>Цей процес вимагає зобовязань і дій </a:t>
            </a:r>
            <a:r>
              <a:rPr lang="uk-UA" sz="1900" dirty="0" smtClean="0">
                <a:solidFill>
                  <a:srgbClr val="C00000"/>
                </a:solidFill>
                <a:latin typeface="Calibri" pitchFamily="34" charset="0"/>
              </a:rPr>
              <a:t>усіх прошарків</a:t>
            </a:r>
            <a:r>
              <a:rPr lang="en-GB" sz="19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uk-UA" sz="1900" dirty="0" smtClean="0">
                <a:latin typeface="Calibri" pitchFamily="34" charset="0"/>
              </a:rPr>
              <a:t>українського суспільства</a:t>
            </a:r>
            <a:r>
              <a:rPr lang="en-GB" sz="1900" dirty="0" smtClean="0">
                <a:latin typeface="Calibri" pitchFamily="34" charset="0"/>
              </a:rPr>
              <a:t>: </a:t>
            </a:r>
            <a:r>
              <a:rPr lang="uk-UA" sz="1900" dirty="0" smtClean="0">
                <a:latin typeface="Calibri" pitchFamily="34" charset="0"/>
              </a:rPr>
              <a:t>Уряду</a:t>
            </a:r>
            <a:r>
              <a:rPr lang="en-GB" sz="1900" dirty="0" smtClean="0">
                <a:latin typeface="Calibri" pitchFamily="34" charset="0"/>
              </a:rPr>
              <a:t>, </a:t>
            </a:r>
            <a:r>
              <a:rPr lang="uk-UA" sz="1900" dirty="0" smtClean="0">
                <a:latin typeface="Calibri" pitchFamily="34" charset="0"/>
              </a:rPr>
              <a:t>сектору бізнесу</a:t>
            </a:r>
            <a:r>
              <a:rPr lang="en-GB" sz="1900" dirty="0" smtClean="0">
                <a:latin typeface="Calibri" pitchFamily="34" charset="0"/>
              </a:rPr>
              <a:t> </a:t>
            </a:r>
            <a:r>
              <a:rPr lang="uk-UA" sz="1900" dirty="0" smtClean="0">
                <a:latin typeface="Calibri" pitchFamily="34" charset="0"/>
              </a:rPr>
              <a:t>та громадянського суспільства</a:t>
            </a:r>
            <a:endParaRPr lang="en-GB" sz="1900" dirty="0" smtClean="0">
              <a:latin typeface="Calibri" pitchFamily="34" charset="0"/>
            </a:endParaRPr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Calibri Light"/>
              <a:buAutoNum type="arabicPeriod"/>
            </a:pPr>
            <a:r>
              <a:rPr lang="uk-UA" sz="1900" dirty="0" smtClean="0">
                <a:latin typeface="Calibri" pitchFamily="34" charset="0"/>
              </a:rPr>
              <a:t>Вимагається</a:t>
            </a:r>
            <a:r>
              <a:rPr lang="en-GB" sz="1900" dirty="0" smtClean="0">
                <a:latin typeface="Calibri" pitchFamily="34" charset="0"/>
              </a:rPr>
              <a:t> </a:t>
            </a:r>
            <a:r>
              <a:rPr lang="uk-UA" sz="1900" dirty="0" smtClean="0">
                <a:solidFill>
                  <a:srgbClr val="C00000"/>
                </a:solidFill>
                <a:latin typeface="Calibri" pitchFamily="34" charset="0"/>
              </a:rPr>
              <a:t>плюралістична система стейкхолдерів</a:t>
            </a:r>
            <a:r>
              <a:rPr lang="uk-UA" sz="1900" dirty="0" smtClean="0">
                <a:latin typeface="Calibri" pitchFamily="34" charset="0"/>
              </a:rPr>
              <a:t>, щоб розпочати і продовжувати всеохоплюючий процес розвитку збалансованих економічних</a:t>
            </a:r>
            <a:r>
              <a:rPr lang="en-GB" sz="1900" dirty="0" smtClean="0">
                <a:latin typeface="Calibri" pitchFamily="34" charset="0"/>
              </a:rPr>
              <a:t>,</a:t>
            </a:r>
            <a:r>
              <a:rPr lang="uk-UA" sz="1900" dirty="0" smtClean="0">
                <a:latin typeface="Calibri" pitchFamily="34" charset="0"/>
              </a:rPr>
              <a:t> екологічних і соціальних питань</a:t>
            </a:r>
            <a:r>
              <a:rPr lang="en-GB" sz="1900" dirty="0" smtClean="0">
                <a:latin typeface="Calibri" pitchFamily="34" charset="0"/>
              </a:rPr>
              <a:t> </a:t>
            </a:r>
            <a:r>
              <a:rPr lang="uk-UA" sz="1900" dirty="0" smtClean="0">
                <a:latin typeface="Calibri" pitchFamily="34" charset="0"/>
              </a:rPr>
              <a:t>в Україні</a:t>
            </a:r>
            <a:r>
              <a:rPr lang="en-GB" sz="1900" dirty="0" smtClean="0">
                <a:latin typeface="Calibri" pitchFamily="34" charset="0"/>
              </a:rPr>
              <a:t> – </a:t>
            </a:r>
            <a:r>
              <a:rPr lang="uk-UA" sz="1900" dirty="0" smtClean="0">
                <a:latin typeface="Calibri" pitchFamily="34" charset="0"/>
              </a:rPr>
              <a:t>на виконання міжнародних угод</a:t>
            </a:r>
            <a:r>
              <a:rPr lang="en-GB" sz="1900" dirty="0" smtClean="0">
                <a:latin typeface="Calibri" pitchFamily="34" charset="0"/>
              </a:rPr>
              <a:t> (</a:t>
            </a:r>
            <a:r>
              <a:rPr lang="uk-UA" sz="1900" dirty="0" smtClean="0">
                <a:latin typeface="Calibri" pitchFamily="34" charset="0"/>
              </a:rPr>
              <a:t>праця</a:t>
            </a:r>
            <a:r>
              <a:rPr lang="en-GB" sz="1900" dirty="0" smtClean="0">
                <a:latin typeface="Calibri" pitchFamily="34" charset="0"/>
              </a:rPr>
              <a:t>, </a:t>
            </a:r>
            <a:r>
              <a:rPr lang="uk-UA" sz="1900" dirty="0" smtClean="0">
                <a:latin typeface="Calibri" pitchFamily="34" charset="0"/>
              </a:rPr>
              <a:t>довкілля</a:t>
            </a:r>
            <a:r>
              <a:rPr lang="en-GB" sz="1900" dirty="0" smtClean="0">
                <a:latin typeface="Calibri" pitchFamily="34" charset="0"/>
              </a:rPr>
              <a:t>)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Calibri Light"/>
              <a:buAutoNum type="arabicPeriod"/>
            </a:pPr>
            <a:r>
              <a:rPr lang="uk-UA" sz="1900" dirty="0" smtClean="0">
                <a:solidFill>
                  <a:srgbClr val="C00000"/>
                </a:solidFill>
                <a:latin typeface="Calibri" pitchFamily="34" charset="0"/>
              </a:rPr>
              <a:t>Знання про </a:t>
            </a:r>
            <a:r>
              <a:rPr lang="en-GB" sz="1900" dirty="0" smtClean="0">
                <a:solidFill>
                  <a:srgbClr val="C00000"/>
                </a:solidFill>
                <a:latin typeface="Calibri" pitchFamily="34" charset="0"/>
              </a:rPr>
              <a:t>T</a:t>
            </a:r>
            <a:r>
              <a:rPr lang="uk-UA" sz="1900" dirty="0" smtClean="0">
                <a:solidFill>
                  <a:srgbClr val="C00000"/>
                </a:solidFill>
                <a:latin typeface="Calibri" pitchFamily="34" charset="0"/>
              </a:rPr>
              <a:t>СР</a:t>
            </a:r>
            <a:r>
              <a:rPr lang="en-GB" sz="19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uk-UA" sz="1900" dirty="0" smtClean="0">
                <a:latin typeface="Calibri" pitchFamily="34" charset="0"/>
              </a:rPr>
              <a:t>в Україні</a:t>
            </a:r>
            <a:r>
              <a:rPr lang="en-GB" sz="1900" dirty="0" smtClean="0">
                <a:latin typeface="Calibri" pitchFamily="34" charset="0"/>
              </a:rPr>
              <a:t>, </a:t>
            </a:r>
            <a:r>
              <a:rPr lang="uk-UA" sz="1900" dirty="0" smtClean="0">
                <a:latin typeface="Calibri" pitchFamily="34" charset="0"/>
              </a:rPr>
              <a:t>Європі</a:t>
            </a:r>
            <a:r>
              <a:rPr lang="en-GB" sz="1900" dirty="0" smtClean="0">
                <a:latin typeface="Calibri" pitchFamily="34" charset="0"/>
              </a:rPr>
              <a:t> </a:t>
            </a:r>
            <a:r>
              <a:rPr lang="uk-UA" sz="1900" dirty="0" smtClean="0">
                <a:latin typeface="Calibri" pitchFamily="34" charset="0"/>
              </a:rPr>
              <a:t>і решті світу</a:t>
            </a:r>
            <a:r>
              <a:rPr lang="en-GB" sz="1900" dirty="0" smtClean="0">
                <a:latin typeface="Calibri" pitchFamily="34" charset="0"/>
              </a:rPr>
              <a:t> </a:t>
            </a:r>
            <a:r>
              <a:rPr lang="uk-UA" sz="1900" dirty="0" smtClean="0">
                <a:latin typeface="Calibri" pitchFamily="34" charset="0"/>
              </a:rPr>
              <a:t>повинні бути доступними</a:t>
            </a:r>
            <a:r>
              <a:rPr lang="en-GB" sz="1900" dirty="0" smtClean="0">
                <a:latin typeface="Calibri" pitchFamily="34" charset="0"/>
              </a:rPr>
              <a:t>, </a:t>
            </a:r>
            <a:r>
              <a:rPr lang="uk-UA" sz="1900" dirty="0" smtClean="0">
                <a:latin typeface="Calibri" pitchFamily="34" charset="0"/>
              </a:rPr>
              <a:t>взаємоповязаними</a:t>
            </a:r>
            <a:r>
              <a:rPr lang="en-GB" sz="1900" dirty="0" smtClean="0">
                <a:latin typeface="Calibri" pitchFamily="34" charset="0"/>
              </a:rPr>
              <a:t> </a:t>
            </a:r>
            <a:r>
              <a:rPr lang="uk-UA" sz="1900" dirty="0" smtClean="0">
                <a:latin typeface="Calibri" pitchFamily="34" charset="0"/>
              </a:rPr>
              <a:t>та просунутими</a:t>
            </a:r>
            <a:r>
              <a:rPr lang="en-GB" sz="1900" dirty="0" smtClean="0">
                <a:latin typeface="Calibri" pitchFamily="34" charset="0"/>
              </a:rPr>
              <a:t>.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Calibri Light"/>
              <a:buAutoNum type="arabicPeriod"/>
            </a:pPr>
            <a:r>
              <a:rPr lang="uk-UA" sz="1900" dirty="0" smtClean="0">
                <a:solidFill>
                  <a:srgbClr val="C00000"/>
                </a:solidFill>
                <a:latin typeface="Calibri" pitchFamily="34" charset="0"/>
              </a:rPr>
              <a:t>Синергія і спільний підхід</a:t>
            </a:r>
            <a:r>
              <a:rPr lang="en-GB" sz="19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uk-UA" sz="1900" dirty="0" smtClean="0">
                <a:latin typeface="Calibri" pitchFamily="34" charset="0"/>
              </a:rPr>
              <a:t>можуть і повинні втілюватись в імплементаційну систему Цілей сталого розвитку</a:t>
            </a:r>
            <a:r>
              <a:rPr lang="en-GB" sz="1900" dirty="0" smtClean="0">
                <a:latin typeface="Calibri" pitchFamily="34" charset="0"/>
              </a:rPr>
              <a:t> (</a:t>
            </a:r>
            <a:r>
              <a:rPr lang="uk-UA" sz="1900" dirty="0" smtClean="0">
                <a:latin typeface="Calibri" pitchFamily="34" charset="0"/>
              </a:rPr>
              <a:t>ЦСР</a:t>
            </a:r>
            <a:r>
              <a:rPr lang="en-GB" sz="1900" dirty="0" smtClean="0">
                <a:latin typeface="Calibri" pitchFamily="34" charset="0"/>
              </a:rPr>
              <a:t>)</a:t>
            </a:r>
            <a:r>
              <a:rPr lang="uk-UA" sz="1900" dirty="0" smtClean="0">
                <a:latin typeface="Calibri" pitchFamily="34" charset="0"/>
              </a:rPr>
              <a:t>.</a:t>
            </a:r>
            <a:endParaRPr lang="en-GB" sz="19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ln w="12700"/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Загальна політика ЄС</a:t>
            </a:r>
            <a:r>
              <a:rPr lang="en-GB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 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98475" y="1690688"/>
            <a:ext cx="8147050" cy="4351337"/>
          </a:xfrm>
        </p:spPr>
        <p:txBody>
          <a:bodyPr/>
          <a:lstStyle/>
          <a:p>
            <a:pPr marL="0" indent="0" eaLnBrk="1" hangingPunct="1">
              <a:spcAft>
                <a:spcPts val="1800"/>
              </a:spcAft>
              <a:buFont typeface="Arial" charset="0"/>
              <a:buNone/>
            </a:pPr>
            <a:r>
              <a:rPr lang="uk-UA" b="1" dirty="0" smtClean="0">
                <a:solidFill>
                  <a:srgbClr val="2F5597"/>
                </a:solidFill>
                <a:latin typeface="Calibri" pitchFamily="34" charset="0"/>
              </a:rPr>
              <a:t>Закон ЄС вимагає, що всі відповідні політики ЄС</a:t>
            </a:r>
            <a:r>
              <a:rPr b="1" dirty="0" smtClean="0">
                <a:solidFill>
                  <a:srgbClr val="2F5597"/>
                </a:solidFill>
                <a:latin typeface="Calibri" pitchFamily="34" charset="0"/>
              </a:rPr>
              <a:t> – </a:t>
            </a:r>
            <a:r>
              <a:rPr lang="uk-UA" b="1" dirty="0" smtClean="0">
                <a:solidFill>
                  <a:srgbClr val="2F5597"/>
                </a:solidFill>
                <a:latin typeface="Calibri" pitchFamily="34" charset="0"/>
              </a:rPr>
              <a:t>включно з торговою політикою</a:t>
            </a:r>
            <a:r>
              <a:rPr b="1" dirty="0" smtClean="0">
                <a:solidFill>
                  <a:srgbClr val="2F5597"/>
                </a:solidFill>
                <a:latin typeface="Calibri" pitchFamily="34" charset="0"/>
              </a:rPr>
              <a:t> – </a:t>
            </a:r>
            <a:r>
              <a:rPr lang="uk-UA" b="1" dirty="0" smtClean="0">
                <a:solidFill>
                  <a:srgbClr val="2F5597"/>
                </a:solidFill>
                <a:latin typeface="Calibri" pitchFamily="34" charset="0"/>
              </a:rPr>
              <a:t>мають просувати сталий розвиток</a:t>
            </a:r>
            <a:r>
              <a:rPr b="1" dirty="0" smtClean="0">
                <a:solidFill>
                  <a:srgbClr val="2F5597"/>
                </a:solidFill>
                <a:latin typeface="Calibri" pitchFamily="34" charset="0"/>
              </a:rPr>
              <a:t>. </a:t>
            </a:r>
          </a:p>
          <a:p>
            <a:pPr marL="0" indent="0" eaLnBrk="1" hangingPunct="1">
              <a:spcAft>
                <a:spcPts val="1800"/>
              </a:spcAft>
              <a:buFont typeface="Wingdings" pitchFamily="2" charset="2"/>
              <a:buChar char="Ø"/>
            </a:pPr>
            <a:r>
              <a:rPr lang="uk-UA" dirty="0" smtClean="0">
                <a:latin typeface="Calibri" pitchFamily="34" charset="0"/>
              </a:rPr>
              <a:t>Торговельна політика ЄС має на меті забезпечити умови економічного розвитку, який буде поєднуватись з</a:t>
            </a:r>
            <a:r>
              <a:rPr dirty="0" smtClean="0">
                <a:latin typeface="Calibri" pitchFamily="34" charset="0"/>
              </a:rPr>
              <a:t>:</a:t>
            </a:r>
          </a:p>
          <a:p>
            <a:pPr eaLnBrk="1" hangingPunct="1">
              <a:spcAft>
                <a:spcPts val="1800"/>
              </a:spcAft>
              <a:buFont typeface="Arial" panose="020B0604020202020204" pitchFamily="2" charset="-52"/>
              <a:buChar char="•"/>
            </a:pPr>
            <a:r>
              <a:rPr lang="uk-UA" dirty="0"/>
              <a:t>Соціальною </a:t>
            </a:r>
            <a:r>
              <a:rPr lang="uk-UA" dirty="0" smtClean="0"/>
              <a:t>справедливістю</a:t>
            </a:r>
            <a:endParaRPr lang="en-US" dirty="0" smtClean="0"/>
          </a:p>
          <a:p>
            <a:pPr eaLnBrk="1" hangingPunct="1">
              <a:spcAft>
                <a:spcPts val="1800"/>
              </a:spcAft>
              <a:buFont typeface="Arial" panose="020B0604020202020204" pitchFamily="2" charset="-52"/>
              <a:buChar char="•"/>
            </a:pPr>
            <a:r>
              <a:rPr lang="uk-UA" dirty="0"/>
              <a:t>Повагою до </a:t>
            </a:r>
            <a:r>
              <a:rPr lang="uk-UA" dirty="0"/>
              <a:t>прав</a:t>
            </a:r>
            <a:r>
              <a:rPr lang="uk-UA" dirty="0"/>
              <a:t> </a:t>
            </a:r>
            <a:r>
              <a:rPr lang="uk-UA" dirty="0" smtClean="0"/>
              <a:t>людини</a:t>
            </a:r>
            <a:endParaRPr lang="en-US" dirty="0" smtClean="0"/>
          </a:p>
          <a:p>
            <a:pPr eaLnBrk="1" hangingPunct="1">
              <a:spcAft>
                <a:spcPts val="1800"/>
              </a:spcAft>
              <a:buFont typeface="Arial" panose="020B0604020202020204" pitchFamily="2" charset="-52"/>
              <a:buChar char="•"/>
            </a:pPr>
            <a:r>
              <a:rPr lang="uk-UA" dirty="0"/>
              <a:t>Високими трудовими </a:t>
            </a:r>
            <a:r>
              <a:rPr lang="uk-UA" dirty="0" smtClean="0"/>
              <a:t>стандартами</a:t>
            </a:r>
            <a:endParaRPr lang="en-US" dirty="0" smtClean="0"/>
          </a:p>
          <a:p>
            <a:pPr eaLnBrk="1" hangingPunct="1">
              <a:spcAft>
                <a:spcPts val="1800"/>
              </a:spcAft>
              <a:buFont typeface="Arial" panose="020B0604020202020204" pitchFamily="2" charset="-52"/>
              <a:buChar char="•"/>
            </a:pPr>
            <a:r>
              <a:rPr lang="uk-UA" dirty="0"/>
              <a:t>Високими довкільними </a:t>
            </a:r>
            <a:r>
              <a:rPr lang="uk-UA" dirty="0" smtClean="0"/>
              <a:t>стандартами</a:t>
            </a:r>
            <a:r>
              <a:rPr lang="en-US" dirty="0" smtClean="0"/>
              <a:t> (</a:t>
            </a:r>
            <a:r>
              <a:rPr lang="uk-UA" dirty="0"/>
              <a:t>включно із змінами </a:t>
            </a:r>
            <a:r>
              <a:rPr lang="uk-UA" dirty="0" smtClean="0"/>
              <a:t>клімату</a:t>
            </a:r>
            <a:r>
              <a:rPr lang="en-US" dirty="0" smtClean="0"/>
              <a:t>)</a:t>
            </a:r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  <a:buFont typeface="Arial" charset="0"/>
              <a:buNone/>
            </a:pPr>
            <a:endParaRPr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ln w="12700"/>
        </p:spPr>
        <p:txBody>
          <a:bodyPr/>
          <a:lstStyle/>
          <a:p>
            <a:pPr eaLnBrk="1" hangingPunct="1"/>
            <a:r>
              <a:rPr lang="uk-UA" sz="28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Сталість в сучасних торгових угодах ЄС</a:t>
            </a:r>
            <a:endParaRPr lang="en-GB" sz="28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487185" y="1690688"/>
            <a:ext cx="8419747" cy="4597223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1800"/>
              </a:spcAft>
              <a:buFont typeface="Arial" charset="0"/>
              <a:buNone/>
            </a:pPr>
            <a:r>
              <a:rPr lang="uk-UA" sz="2000" b="1" dirty="0" smtClean="0">
                <a:solidFill>
                  <a:srgbClr val="2F5597"/>
                </a:solidFill>
                <a:latin typeface="Calibri" pitchFamily="34" charset="0"/>
              </a:rPr>
              <a:t>ЄС і його партнери мають дотримуватись правил торгівлі і сталого розвитку</a:t>
            </a:r>
            <a:r>
              <a:rPr sz="2000" b="1" dirty="0" smtClean="0">
                <a:solidFill>
                  <a:srgbClr val="2F5597"/>
                </a:solidFill>
                <a:latin typeface="Calibri" pitchFamily="34" charset="0"/>
              </a:rPr>
              <a:t>:</a:t>
            </a:r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</a:pPr>
            <a:r>
              <a:rPr sz="2000" dirty="0" smtClean="0">
                <a:latin typeface="Calibri" pitchFamily="34" charset="0"/>
              </a:rPr>
              <a:t>    </a:t>
            </a:r>
            <a:r>
              <a:rPr lang="uk-UA" sz="2000" dirty="0" smtClean="0">
                <a:latin typeface="Calibri" pitchFamily="34" charset="0"/>
              </a:rPr>
              <a:t>дотримуватись міжнародних трудових і довкільних стандартів та угод</a:t>
            </a:r>
            <a:endParaRPr sz="2000" dirty="0" smtClean="0">
              <a:latin typeface="Calibri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</a:pPr>
            <a:r>
              <a:rPr sz="2000" dirty="0" smtClean="0">
                <a:latin typeface="Calibri" pitchFamily="34" charset="0"/>
              </a:rPr>
              <a:t>    </a:t>
            </a:r>
            <a:r>
              <a:rPr lang="uk-UA" sz="2000" dirty="0" smtClean="0">
                <a:latin typeface="Calibri" pitchFamily="34" charset="0"/>
              </a:rPr>
              <a:t>ефективно впроваджувати своє довкільне та трудове законодавство</a:t>
            </a:r>
            <a:endParaRPr sz="2000" dirty="0" smtClean="0">
              <a:latin typeface="Calibri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</a:pPr>
            <a:r>
              <a:rPr sz="2000" dirty="0" smtClean="0">
                <a:latin typeface="Calibri" pitchFamily="34" charset="0"/>
              </a:rPr>
              <a:t>    </a:t>
            </a:r>
            <a:r>
              <a:rPr lang="uk-UA" sz="2000" dirty="0" smtClean="0">
                <a:latin typeface="Calibri" pitchFamily="34" charset="0"/>
              </a:rPr>
              <a:t>не відхилятись від довкільних чи трудових законів для стимулювання торгівлі чи інвестицій</a:t>
            </a:r>
            <a:r>
              <a:rPr sz="2000" dirty="0" smtClean="0">
                <a:latin typeface="Calibri" pitchFamily="34" charset="0"/>
              </a:rPr>
              <a:t>, </a:t>
            </a:r>
            <a:r>
              <a:rPr lang="uk-UA" sz="2000" dirty="0" smtClean="0">
                <a:latin typeface="Calibri" pitchFamily="34" charset="0"/>
              </a:rPr>
              <a:t>попереджаючи виснаження ресурсів</a:t>
            </a:r>
            <a:endParaRPr sz="2000" dirty="0" smtClean="0">
              <a:latin typeface="Calibri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</a:pPr>
            <a:r>
              <a:rPr sz="2000" dirty="0" smtClean="0">
                <a:latin typeface="Calibri" pitchFamily="34" charset="0"/>
              </a:rPr>
              <a:t>    </a:t>
            </a:r>
            <a:r>
              <a:rPr lang="uk-UA" sz="2000" dirty="0" smtClean="0">
                <a:latin typeface="Calibri" pitchFamily="34" charset="0"/>
              </a:rPr>
              <a:t>стала торгівля природними ресурсами</a:t>
            </a:r>
            <a:r>
              <a:rPr sz="2000" dirty="0" smtClean="0">
                <a:latin typeface="Calibri" pitchFamily="34" charset="0"/>
              </a:rPr>
              <a:t>, </a:t>
            </a:r>
            <a:r>
              <a:rPr lang="uk-UA" sz="2000" dirty="0" smtClean="0">
                <a:latin typeface="Calibri" pitchFamily="34" charset="0"/>
              </a:rPr>
              <a:t>як деревина і риба</a:t>
            </a:r>
            <a:endParaRPr sz="2000" dirty="0" smtClean="0">
              <a:latin typeface="Calibri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</a:pPr>
            <a:r>
              <a:rPr sz="2000" dirty="0" smtClean="0">
                <a:latin typeface="Calibri" pitchFamily="34" charset="0"/>
              </a:rPr>
              <a:t>    </a:t>
            </a:r>
            <a:r>
              <a:rPr lang="uk-UA" sz="2000" dirty="0" smtClean="0">
                <a:latin typeface="Calibri" pitchFamily="34" charset="0"/>
              </a:rPr>
              <a:t>боротьба з нелегальною торгівлею</a:t>
            </a:r>
            <a:r>
              <a:rPr sz="2000" dirty="0" smtClean="0">
                <a:latin typeface="Calibri" pitchFamily="34" charset="0"/>
              </a:rPr>
              <a:t> </a:t>
            </a:r>
            <a:r>
              <a:rPr lang="uk-UA" sz="2000" dirty="0" smtClean="0">
                <a:latin typeface="Calibri" pitchFamily="34" charset="0"/>
              </a:rPr>
              <a:t>зникаючими видами флори і фауни</a:t>
            </a:r>
            <a:endParaRPr sz="2000" dirty="0" smtClean="0">
              <a:latin typeface="Calibri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</a:pPr>
            <a:r>
              <a:rPr sz="2000" dirty="0" smtClean="0">
                <a:latin typeface="Calibri" pitchFamily="34" charset="0"/>
              </a:rPr>
              <a:t>    </a:t>
            </a:r>
            <a:r>
              <a:rPr lang="uk-UA" sz="2000" dirty="0" smtClean="0">
                <a:latin typeface="Calibri" pitchFamily="34" charset="0"/>
              </a:rPr>
              <a:t>сприяння торгівлі і підтримка</a:t>
            </a:r>
            <a:r>
              <a:rPr sz="2000" dirty="0" smtClean="0">
                <a:latin typeface="Calibri" pitchFamily="34" charset="0"/>
              </a:rPr>
              <a:t> </a:t>
            </a:r>
            <a:r>
              <a:rPr lang="uk-UA" sz="2000" dirty="0" smtClean="0">
                <a:latin typeface="Calibri" pitchFamily="34" charset="0"/>
              </a:rPr>
              <a:t>пом</a:t>
            </a:r>
            <a:r>
              <a:rPr sz="2000" dirty="0" smtClean="0">
                <a:latin typeface="Calibri" pitchFamily="34" charset="0"/>
              </a:rPr>
              <a:t>’</a:t>
            </a:r>
            <a:r>
              <a:rPr lang="uk-UA" sz="2000" dirty="0" smtClean="0">
                <a:latin typeface="Calibri" pitchFamily="34" charset="0"/>
              </a:rPr>
              <a:t>якшення змін клімату</a:t>
            </a:r>
            <a:endParaRPr sz="2000" dirty="0" smtClean="0">
              <a:latin typeface="Calibri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</a:pPr>
            <a:r>
              <a:rPr sz="2000" dirty="0" smtClean="0">
                <a:latin typeface="Calibri" pitchFamily="34" charset="0"/>
              </a:rPr>
              <a:t>    </a:t>
            </a:r>
            <a:r>
              <a:rPr lang="uk-UA" sz="2000" dirty="0" smtClean="0">
                <a:latin typeface="Calibri" pitchFamily="34" charset="0"/>
              </a:rPr>
              <a:t>сприяння практикам,таким як корпоративна соціальна відповідальність</a:t>
            </a:r>
            <a:endParaRPr sz="2000" dirty="0" smtClean="0">
              <a:latin typeface="Calibri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  <a:buFont typeface="Arial" charset="0"/>
              <a:buNone/>
            </a:pPr>
            <a:endParaRPr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ln w="12700"/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Сталість в ПВЗВТ між ЄС та Україною</a:t>
            </a:r>
            <a:endParaRPr lang="en-GB"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628650" y="1825625"/>
            <a:ext cx="8135938" cy="4351338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spcAft>
                <a:spcPts val="1800"/>
              </a:spcAft>
              <a:buFont typeface="Arial" charset="0"/>
              <a:buNone/>
            </a:pPr>
            <a:r>
              <a:rPr lang="uk-UA" sz="2000" b="1" dirty="0" smtClean="0">
                <a:solidFill>
                  <a:srgbClr val="2F5597"/>
                </a:solidFill>
                <a:latin typeface="Calibri" pitchFamily="34" charset="0"/>
              </a:rPr>
              <a:t>Глава</a:t>
            </a:r>
            <a:r>
              <a:rPr sz="2000" b="1" dirty="0" smtClean="0">
                <a:solidFill>
                  <a:srgbClr val="2F5597"/>
                </a:solidFill>
                <a:latin typeface="Calibri" pitchFamily="34" charset="0"/>
              </a:rPr>
              <a:t> 13 (</a:t>
            </a:r>
            <a:r>
              <a:rPr lang="uk-UA" sz="2000" b="1" dirty="0" smtClean="0">
                <a:solidFill>
                  <a:srgbClr val="2F5597"/>
                </a:solidFill>
                <a:latin typeface="Calibri" pitchFamily="34" charset="0"/>
              </a:rPr>
              <a:t>Сталість</a:t>
            </a:r>
            <a:r>
              <a:rPr sz="2000" b="1" dirty="0" smtClean="0">
                <a:solidFill>
                  <a:srgbClr val="2F5597"/>
                </a:solidFill>
                <a:latin typeface="Calibri" pitchFamily="34" charset="0"/>
              </a:rPr>
              <a:t>) </a:t>
            </a:r>
            <a:r>
              <a:rPr lang="uk-UA" sz="2000" b="1" dirty="0" smtClean="0">
                <a:solidFill>
                  <a:srgbClr val="2F5597"/>
                </a:solidFill>
                <a:latin typeface="Calibri" pitchFamily="34" charset="0"/>
              </a:rPr>
              <a:t>ПВЗВТ ЄС - Україна</a:t>
            </a:r>
            <a:endParaRPr sz="2000" b="1" dirty="0" smtClean="0">
              <a:solidFill>
                <a:srgbClr val="2F5597"/>
              </a:solidFill>
              <a:latin typeface="Calibri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</a:pPr>
            <a:r>
              <a:rPr lang="uk-UA" sz="2000" dirty="0"/>
              <a:t>налічує</a:t>
            </a:r>
            <a:r>
              <a:rPr lang="fr-FR" sz="2000" dirty="0"/>
              <a:t> 14 </a:t>
            </a:r>
            <a:r>
              <a:rPr lang="uk-UA" sz="2000" dirty="0"/>
              <a:t>статей</a:t>
            </a:r>
            <a:r>
              <a:rPr lang="fr-FR" sz="2000" dirty="0"/>
              <a:t> (</a:t>
            </a:r>
            <a:r>
              <a:rPr lang="uk-UA" sz="2000" dirty="0"/>
              <a:t>статті</a:t>
            </a:r>
            <a:r>
              <a:rPr lang="fr-FR" sz="2000" dirty="0"/>
              <a:t> 289 </a:t>
            </a:r>
            <a:r>
              <a:rPr lang="uk-UA" sz="2000" dirty="0"/>
              <a:t>-</a:t>
            </a:r>
            <a:r>
              <a:rPr lang="fr-FR" sz="2000" dirty="0"/>
              <a:t> 302 </a:t>
            </a:r>
            <a:r>
              <a:rPr lang="uk-UA" sz="2000" dirty="0"/>
              <a:t>Угоди про асоціацію</a:t>
            </a:r>
            <a:r>
              <a:rPr lang="fr-FR" sz="2000" dirty="0"/>
              <a:t>) 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</a:pPr>
            <a:r>
              <a:rPr lang="uk-UA" sz="2000" dirty="0"/>
              <a:t>набір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C00000"/>
                </a:solidFill>
              </a:rPr>
              <a:t>i</a:t>
            </a:r>
            <a:r>
              <a:rPr lang="uk-UA" sz="2000" dirty="0">
                <a:solidFill>
                  <a:srgbClr val="C00000"/>
                </a:solidFill>
              </a:rPr>
              <a:t>взаємопов</a:t>
            </a:r>
            <a:r>
              <a:rPr lang="en-US" sz="2000" dirty="0">
                <a:solidFill>
                  <a:srgbClr val="C00000"/>
                </a:solidFill>
              </a:rPr>
              <a:t>’</a:t>
            </a:r>
            <a:r>
              <a:rPr lang="uk-UA" sz="2000" dirty="0">
                <a:solidFill>
                  <a:srgbClr val="C00000"/>
                </a:solidFill>
              </a:rPr>
              <a:t>язанних </a:t>
            </a:r>
            <a:r>
              <a:rPr lang="uk-UA" sz="2000" dirty="0">
                <a:solidFill>
                  <a:srgbClr val="C00000"/>
                </a:solidFill>
              </a:rPr>
              <a:t>положень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</a:pPr>
            <a:r>
              <a:rPr lang="en-US" sz="2000" dirty="0"/>
              <a:t> </a:t>
            </a:r>
            <a:r>
              <a:rPr lang="uk-UA" sz="2000" dirty="0">
                <a:solidFill>
                  <a:srgbClr val="C00000"/>
                </a:solidFill>
              </a:rPr>
              <a:t>по</a:t>
            </a:r>
            <a:r>
              <a:rPr lang="en-US" sz="2000" dirty="0">
                <a:solidFill>
                  <a:srgbClr val="C00000"/>
                </a:solidFill>
              </a:rPr>
              <a:t>в’</a:t>
            </a:r>
            <a:r>
              <a:rPr lang="uk-UA" sz="2000" dirty="0">
                <a:solidFill>
                  <a:srgbClr val="C00000"/>
                </a:solidFill>
              </a:rPr>
              <a:t>занних з багатосторонніми </a:t>
            </a:r>
            <a:r>
              <a:rPr lang="uk-UA" sz="2000" dirty="0">
                <a:solidFill>
                  <a:srgbClr val="C00000"/>
                </a:solidFill>
              </a:rPr>
              <a:t>стандатами</a:t>
            </a:r>
            <a:r>
              <a:rPr lang="en-US" sz="2000" dirty="0"/>
              <a:t>:</a:t>
            </a:r>
          </a:p>
          <a:p>
            <a:pPr lvl="1" eaLnBrk="1" hangingPunct="1">
              <a:spcBef>
                <a:spcPct val="0"/>
              </a:spcBef>
              <a:spcAft>
                <a:spcPts val="1800"/>
              </a:spcAft>
              <a:buFont typeface="Symbol" panose="05050102010706020507" pitchFamily="18" charset="2"/>
              <a:buChar char="-"/>
            </a:pPr>
            <a:r>
              <a:rPr lang="uk-UA" sz="2000" dirty="0" smtClean="0">
                <a:latin typeface="Calibri" pitchFamily="34" charset="0"/>
              </a:rPr>
              <a:t>Конвенціями </a:t>
            </a:r>
            <a:r>
              <a:rPr lang="uk-UA" sz="2000" dirty="0" smtClean="0">
                <a:latin typeface="Calibri" pitchFamily="34" charset="0"/>
              </a:rPr>
              <a:t>Міжнародної організації праці</a:t>
            </a:r>
            <a:r>
              <a:rPr sz="2000" dirty="0" smtClean="0">
                <a:latin typeface="Calibri" pitchFamily="34" charset="0"/>
              </a:rPr>
              <a:t> (</a:t>
            </a:r>
            <a:r>
              <a:rPr lang="uk-UA" sz="2000" dirty="0" smtClean="0">
                <a:latin typeface="Calibri" pitchFamily="34" charset="0"/>
              </a:rPr>
              <a:t>МОП</a:t>
            </a:r>
            <a:r>
              <a:rPr sz="2000" dirty="0" smtClean="0">
                <a:latin typeface="Calibri" pitchFamily="34" charset="0"/>
              </a:rPr>
              <a:t>)  </a:t>
            </a:r>
          </a:p>
          <a:p>
            <a:pPr lvl="1" eaLnBrk="1" hangingPunct="1">
              <a:spcBef>
                <a:spcPct val="0"/>
              </a:spcBef>
              <a:spcAft>
                <a:spcPts val="1800"/>
              </a:spcAft>
              <a:buFont typeface="Symbol" panose="05050102010706020507" pitchFamily="18" charset="2"/>
              <a:buChar char="-"/>
            </a:pPr>
            <a:r>
              <a:rPr lang="uk-UA" sz="2000" dirty="0" smtClean="0">
                <a:latin typeface="Calibri" pitchFamily="34" charset="0"/>
              </a:rPr>
              <a:t>Багатосторонніми довкільними угодами</a:t>
            </a:r>
            <a:r>
              <a:rPr sz="2000" dirty="0" smtClean="0">
                <a:latin typeface="Calibri" pitchFamily="34" charset="0"/>
              </a:rPr>
              <a:t> (</a:t>
            </a:r>
            <a:r>
              <a:rPr lang="uk-UA" sz="2000" dirty="0" smtClean="0">
                <a:latin typeface="Calibri" pitchFamily="34" charset="0"/>
              </a:rPr>
              <a:t>БДУ</a:t>
            </a:r>
            <a:r>
              <a:rPr sz="2000" dirty="0" smtClean="0">
                <a:latin typeface="Calibri" pitchFamily="34" charset="0"/>
              </a:rPr>
              <a:t>)</a:t>
            </a:r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  <a:buFont typeface="Wingdings" pitchFamily="2" charset="2"/>
              <a:buChar char="Ø"/>
            </a:pPr>
            <a:r>
              <a:rPr lang="uk-UA" sz="2000" dirty="0" smtClean="0">
                <a:latin typeface="Calibri" pitchFamily="34" charset="0"/>
              </a:rPr>
              <a:t>Підходи ЄС щодо праці і довкілля</a:t>
            </a:r>
            <a:r>
              <a:rPr sz="2000" dirty="0" smtClean="0">
                <a:latin typeface="Calibri" pitchFamily="34" charset="0"/>
              </a:rPr>
              <a:t> (</a:t>
            </a:r>
            <a:r>
              <a:rPr lang="uk-UA" sz="2000" dirty="0" smtClean="0">
                <a:latin typeface="Calibri" pitchFamily="34" charset="0"/>
              </a:rPr>
              <a:t>включно з охороною клімату</a:t>
            </a:r>
            <a:r>
              <a:rPr sz="2000" dirty="0" smtClean="0">
                <a:latin typeface="Calibri" pitchFamily="34" charset="0"/>
              </a:rPr>
              <a:t>) </a:t>
            </a:r>
            <a:r>
              <a:rPr lang="uk-UA" sz="2000" dirty="0" smtClean="0">
                <a:latin typeface="Calibri" pitchFamily="34" charset="0"/>
              </a:rPr>
              <a:t>базуються на </a:t>
            </a:r>
            <a:r>
              <a:rPr sz="2000" dirty="0" smtClean="0">
                <a:latin typeface="Calibri" pitchFamily="34" charset="0"/>
              </a:rPr>
              <a:t> </a:t>
            </a:r>
            <a:r>
              <a:rPr lang="uk-UA" sz="2000" b="1" dirty="0" smtClean="0">
                <a:solidFill>
                  <a:srgbClr val="C00000"/>
                </a:solidFill>
                <a:latin typeface="Calibri" pitchFamily="34" charset="0"/>
              </a:rPr>
              <a:t>рівнопрвній основі</a:t>
            </a:r>
            <a:r>
              <a:rPr sz="20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uk-UA" sz="2000" dirty="0" smtClean="0">
                <a:latin typeface="Calibri" pitchFamily="34" charset="0"/>
              </a:rPr>
              <a:t>в однакових інституційних рамках</a:t>
            </a:r>
            <a:endParaRPr sz="2000" dirty="0" smtClean="0">
              <a:latin typeface="Calibri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  <a:buFont typeface="Wingdings" pitchFamily="2" charset="2"/>
              <a:buChar char="Ø"/>
            </a:pPr>
            <a:r>
              <a:rPr lang="uk-UA" sz="2000" dirty="0" smtClean="0">
                <a:latin typeface="Calibri" pitchFamily="34" charset="0"/>
              </a:rPr>
              <a:t>Питання сталості </a:t>
            </a:r>
            <a:r>
              <a:rPr sz="2000" dirty="0" smtClean="0">
                <a:latin typeface="Calibri" pitchFamily="34" charset="0"/>
              </a:rPr>
              <a:t> </a:t>
            </a:r>
            <a:r>
              <a:rPr sz="2000" b="1" dirty="0" smtClean="0">
                <a:solidFill>
                  <a:srgbClr val="C00000"/>
                </a:solidFill>
                <a:latin typeface="Calibri" pitchFamily="34" charset="0"/>
              </a:rPr>
              <a:t>r</a:t>
            </a:r>
            <a:r>
              <a:rPr lang="uk-UA" sz="2000" b="1" dirty="0" smtClean="0">
                <a:solidFill>
                  <a:srgbClr val="C00000"/>
                </a:solidFill>
                <a:latin typeface="Calibri" pitchFamily="34" charset="0"/>
              </a:rPr>
              <a:t>вимагають дій</a:t>
            </a:r>
            <a:r>
              <a:rPr sz="20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uk-UA" sz="2000" dirty="0" smtClean="0">
                <a:latin typeface="Calibri" pitchFamily="34" charset="0"/>
              </a:rPr>
              <a:t>як ЄС так і України</a:t>
            </a:r>
            <a:endParaRPr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 idx="4294967295"/>
          </p:nvPr>
        </p:nvSpPr>
        <p:spPr>
          <a:ln w="12700"/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Що має забезпечити сталість в</a:t>
            </a:r>
            <a:r>
              <a:rPr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 </a:t>
            </a:r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ПВЗВТ</a:t>
            </a:r>
            <a:r>
              <a:rPr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?</a:t>
            </a:r>
          </a:p>
        </p:txBody>
      </p:sp>
      <p:grpSp>
        <p:nvGrpSpPr>
          <p:cNvPr id="105475" name="Gruppieren 7"/>
          <p:cNvGrpSpPr>
            <a:grpSpLocks/>
          </p:cNvGrpSpPr>
          <p:nvPr/>
        </p:nvGrpSpPr>
        <p:grpSpPr bwMode="auto">
          <a:xfrm>
            <a:off x="4467225" y="1657350"/>
            <a:ext cx="4122738" cy="3944938"/>
            <a:chOff x="4648786" y="1593676"/>
            <a:chExt cx="4121365" cy="3944671"/>
          </a:xfrm>
        </p:grpSpPr>
        <p:grpSp>
          <p:nvGrpSpPr>
            <p:cNvPr id="105476" name="Gruppieren 13"/>
            <p:cNvGrpSpPr>
              <a:grpSpLocks/>
            </p:cNvGrpSpPr>
            <p:nvPr/>
          </p:nvGrpSpPr>
          <p:grpSpPr bwMode="auto">
            <a:xfrm>
              <a:off x="5226447" y="1593676"/>
              <a:ext cx="3543704" cy="3944671"/>
              <a:chOff x="4495549" y="2069277"/>
              <a:chExt cx="4187538" cy="4665013"/>
            </a:xfrm>
          </p:grpSpPr>
          <p:grpSp>
            <p:nvGrpSpPr>
              <p:cNvPr id="105477" name="Gruppieren 23"/>
              <p:cNvGrpSpPr>
                <a:grpSpLocks/>
              </p:cNvGrpSpPr>
              <p:nvPr/>
            </p:nvGrpSpPr>
            <p:grpSpPr bwMode="auto">
              <a:xfrm>
                <a:off x="4495549" y="2069277"/>
                <a:ext cx="4187538" cy="3266429"/>
                <a:chOff x="4567099" y="1825625"/>
                <a:chExt cx="4233303" cy="3462617"/>
              </a:xfrm>
            </p:grpSpPr>
            <p:grpSp>
              <p:nvGrpSpPr>
                <p:cNvPr id="105478" name="Gruppieren 18"/>
                <p:cNvGrpSpPr>
                  <a:grpSpLocks/>
                </p:cNvGrpSpPr>
                <p:nvPr/>
              </p:nvGrpSpPr>
              <p:grpSpPr bwMode="auto">
                <a:xfrm>
                  <a:off x="4567099" y="1825625"/>
                  <a:ext cx="3536850" cy="3432175"/>
                  <a:chOff x="1826094" y="2057954"/>
                  <a:chExt cx="4119504" cy="3933531"/>
                </a:xfrm>
              </p:grpSpPr>
              <p:grpSp>
                <p:nvGrpSpPr>
                  <p:cNvPr id="105479" name="Gruppieren 17"/>
                  <p:cNvGrpSpPr>
                    <a:grpSpLocks/>
                  </p:cNvGrpSpPr>
                  <p:nvPr/>
                </p:nvGrpSpPr>
                <p:grpSpPr bwMode="auto">
                  <a:xfrm>
                    <a:off x="1998213" y="2057954"/>
                    <a:ext cx="3824321" cy="3933531"/>
                    <a:chOff x="664381" y="2895894"/>
                    <a:chExt cx="3824321" cy="3933531"/>
                  </a:xfrm>
                </p:grpSpPr>
                <p:pic>
                  <p:nvPicPr>
                    <p:cNvPr id="15" name="Grafik 14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prstClr val="black"/>
                        <a:schemeClr val="accent5">
                          <a:tint val="45000"/>
                          <a:satMod val="400000"/>
                        </a:schemeClr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664381" y="2895894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16" name="Grafik 15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prstClr val="black"/>
                        <a:schemeClr val="accent5">
                          <a:tint val="45000"/>
                          <a:satMod val="400000"/>
                        </a:schemeClr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2571808" y="2919162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17" name="Grafik 16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prstClr val="black"/>
                        <a:schemeClr val="accent5">
                          <a:tint val="45000"/>
                          <a:satMod val="400000"/>
                        </a:schemeClr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1587618" y="4618310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grpSp>
              <p:sp>
                <p:nvSpPr>
                  <p:cNvPr id="105483" name="Textfeld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19616" y="2890266"/>
                    <a:ext cx="2125982" cy="83459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Довкільні стандарти</a:t>
                    </a:r>
                    <a:endParaRPr lang="en-GB" sz="160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105484" name="Textfeld 5"/>
                  <p:cNvSpPr>
                    <a:spLocks noChangeArrowheads="1"/>
                  </p:cNvSpPr>
                  <p:nvPr/>
                </p:nvSpPr>
                <p:spPr bwMode="auto">
                  <a:xfrm>
                    <a:off x="1826094" y="2472970"/>
                    <a:ext cx="2309218" cy="1607617"/>
                  </a:xfrm>
                  <a:prstGeom prst="hexagon">
                    <a:avLst>
                      <a:gd name="adj" fmla="val 25749"/>
                      <a:gd name="vf" fmla="val 115470"/>
                    </a:avLst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Трудові стандарти</a:t>
                    </a:r>
                    <a:r>
                      <a:rPr lang="en-GB" sz="1600">
                        <a:solidFill>
                          <a:schemeClr val="bg1"/>
                        </a:solidFill>
                      </a:rPr>
                      <a:t> (</a:t>
                    </a:r>
                    <a:r>
                      <a:rPr lang="uk-UA" sz="1600">
                        <a:solidFill>
                          <a:schemeClr val="bg1"/>
                        </a:solidFill>
                      </a:rPr>
                      <a:t>МОП</a:t>
                    </a:r>
                    <a:r>
                      <a:rPr lang="en-GB" sz="1600">
                        <a:solidFill>
                          <a:schemeClr val="bg1"/>
                        </a:solidFill>
                      </a:rPr>
                      <a:t>)</a:t>
                    </a:r>
                  </a:p>
                </p:txBody>
              </p:sp>
              <p:sp>
                <p:nvSpPr>
                  <p:cNvPr id="105485" name="Textfeld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99019" y="4443156"/>
                    <a:ext cx="1986900" cy="118576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Переваги сталого розвитку</a:t>
                    </a:r>
                    <a:endParaRPr lang="en-GB" sz="1600">
                      <a:solidFill>
                        <a:schemeClr val="bg1"/>
                      </a:solidFill>
                    </a:endParaRPr>
                  </a:p>
                </p:txBody>
              </p:sp>
            </p:grpSp>
            <p:pic>
              <p:nvPicPr>
                <p:cNvPr id="21" name="Grafik 20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prstClr val="black"/>
                    <a:schemeClr val="accent5">
                      <a:tint val="45000"/>
                      <a:satMod val="400000"/>
                    </a:schemeClr>
                  </a:duotone>
                </a:blip>
                <a:stretch>
                  <a:fillRect/>
                </a:stretch>
              </p:blipFill>
              <p:spPr>
                <a:xfrm>
                  <a:off x="7145175" y="3351159"/>
                  <a:ext cx="1645773" cy="1929293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105487" name="Textfeld 21"/>
                <p:cNvSpPr txBox="1">
                  <a:spLocks noChangeArrowheads="1"/>
                </p:cNvSpPr>
                <p:nvPr/>
              </p:nvSpPr>
              <p:spPr bwMode="auto">
                <a:xfrm>
                  <a:off x="7234478" y="4040506"/>
                  <a:ext cx="1556445" cy="7283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uk-UA" sz="1600">
                      <a:solidFill>
                        <a:schemeClr val="bg1"/>
                      </a:solidFill>
                    </a:rPr>
                    <a:t>Стале лісництво</a:t>
                  </a:r>
                  <a:endParaRPr lang="en-GB" sz="160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27" name="Grafik 26"/>
              <p:cNvPicPr>
                <a:picLocks noChangeAspect="1"/>
              </p:cNvPicPr>
              <p:nvPr/>
            </p:nvPicPr>
            <p:blipFill>
              <a:blip r:embed="rId2">
                <a:duotone>
                  <a:prstClr val="black"/>
                  <a:schemeClr val="tx2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4651593" y="4906278"/>
                <a:ext cx="1627981" cy="1819981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28" name="Grafik 27"/>
              <p:cNvPicPr>
                <a:picLocks noChangeAspect="1"/>
              </p:cNvPicPr>
              <p:nvPr/>
            </p:nvPicPr>
            <p:blipFill>
              <a:blip r:embed="rId2">
                <a:duotone>
                  <a:prstClr val="black"/>
                  <a:schemeClr val="accent5">
                    <a:tint val="45000"/>
                    <a:satMod val="400000"/>
                  </a:schemeClr>
                </a:duotone>
              </a:blip>
              <a:stretch>
                <a:fillRect/>
              </a:stretch>
            </p:blipFill>
            <p:spPr>
              <a:xfrm>
                <a:off x="6214681" y="4896549"/>
                <a:ext cx="1627981" cy="181998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105490" name="Textfeld 28"/>
              <p:cNvSpPr txBox="1">
                <a:spLocks noChangeArrowheads="1"/>
              </p:cNvSpPr>
              <p:nvPr/>
            </p:nvSpPr>
            <p:spPr bwMode="auto">
              <a:xfrm>
                <a:off x="4662450" y="5508433"/>
                <a:ext cx="1627758" cy="9761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Інституційн</a:t>
                </a:r>
                <a:r>
                  <a:rPr lang="en-GB" sz="1600">
                    <a:solidFill>
                      <a:schemeClr val="bg1"/>
                    </a:solidFill>
                  </a:rPr>
                  <a:t> / </a:t>
                </a:r>
                <a:r>
                  <a:rPr lang="uk-UA" sz="1600">
                    <a:solidFill>
                      <a:schemeClr val="bg1"/>
                    </a:solidFill>
                  </a:rPr>
                  <a:t>управлінські</a:t>
                </a:r>
                <a:r>
                  <a:rPr lang="en-GB" sz="1600">
                    <a:solidFill>
                      <a:schemeClr val="bg1"/>
                    </a:solidFill>
                  </a:rPr>
                  <a:t> </a:t>
                </a:r>
                <a:r>
                  <a:rPr lang="uk-UA" sz="1600">
                    <a:solidFill>
                      <a:schemeClr val="bg1"/>
                    </a:solidFill>
                  </a:rPr>
                  <a:t>механізми</a:t>
                </a:r>
                <a:endParaRPr lang="en-GB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105491" name="Textfeld 29"/>
              <p:cNvSpPr txBox="1">
                <a:spLocks noChangeArrowheads="1"/>
              </p:cNvSpPr>
              <p:nvPr/>
            </p:nvSpPr>
            <p:spPr bwMode="auto">
              <a:xfrm>
                <a:off x="6290208" y="5482152"/>
                <a:ext cx="1528367" cy="6870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Стале рибництво</a:t>
                </a:r>
                <a:r>
                  <a:rPr lang="en-GB" sz="1600">
                    <a:solidFill>
                      <a:schemeClr val="bg1"/>
                    </a:solidFill>
                  </a:rPr>
                  <a:t> </a:t>
                </a:r>
              </a:p>
            </p:txBody>
          </p:sp>
        </p:grpSp>
        <p:pic>
          <p:nvPicPr>
            <p:cNvPr id="38" name="Grafik 37"/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chemeClr val="tx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4663168" y="2801523"/>
              <a:ext cx="1377679" cy="1538951"/>
            </a:xfrm>
            <a:prstGeom prst="rect">
              <a:avLst/>
            </a:prstGeom>
            <a:ln>
              <a:noFill/>
            </a:ln>
          </p:spPr>
        </p:pic>
        <p:sp>
          <p:nvSpPr>
            <p:cNvPr id="105493" name="Textfeld 38"/>
            <p:cNvSpPr txBox="1">
              <a:spLocks noChangeArrowheads="1"/>
            </p:cNvSpPr>
            <p:nvPr/>
          </p:nvSpPr>
          <p:spPr bwMode="auto">
            <a:xfrm>
              <a:off x="4648786" y="3269963"/>
              <a:ext cx="1428274" cy="5809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1600">
                  <a:solidFill>
                    <a:schemeClr val="bg1"/>
                  </a:solidFill>
                </a:rPr>
                <a:t>Наукова інформація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grpSp>
          <p:nvGrpSpPr>
            <p:cNvPr id="105494" name="Gruppieren 6"/>
            <p:cNvGrpSpPr>
              <a:grpSpLocks/>
            </p:cNvGrpSpPr>
            <p:nvPr/>
          </p:nvGrpSpPr>
          <p:grpSpPr bwMode="auto">
            <a:xfrm>
              <a:off x="4896871" y="1747845"/>
              <a:ext cx="3729320" cy="2866048"/>
              <a:chOff x="4896871" y="1747845"/>
              <a:chExt cx="3729320" cy="2866048"/>
            </a:xfrm>
          </p:grpSpPr>
          <p:sp>
            <p:nvSpPr>
              <p:cNvPr id="31" name="Textfeld 30"/>
              <p:cNvSpPr txBox="1"/>
              <p:nvPr/>
            </p:nvSpPr>
            <p:spPr>
              <a:xfrm>
                <a:off x="5556533" y="1747654"/>
                <a:ext cx="999792" cy="33811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rgbClr val="FFC000"/>
                    </a:solidFill>
                  </a:rPr>
                  <a:t>СТ</a:t>
                </a:r>
                <a:r>
                  <a:rPr lang="en-GB" sz="1600">
                    <a:solidFill>
                      <a:srgbClr val="FFC000"/>
                    </a:solidFill>
                  </a:rPr>
                  <a:t>. 291</a:t>
                </a:r>
              </a:p>
            </p:txBody>
          </p:sp>
          <p:sp>
            <p:nvSpPr>
              <p:cNvPr id="32" name="Textfeld 31"/>
              <p:cNvSpPr txBox="1"/>
              <p:nvPr/>
            </p:nvSpPr>
            <p:spPr>
              <a:xfrm>
                <a:off x="6959416" y="1752416"/>
                <a:ext cx="999792" cy="336527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rgbClr val="FFC000"/>
                    </a:solidFill>
                  </a:rPr>
                  <a:t>Ст</a:t>
                </a:r>
                <a:r>
                  <a:rPr lang="en-GB" sz="1600">
                    <a:solidFill>
                      <a:srgbClr val="FFC000"/>
                    </a:solidFill>
                  </a:rPr>
                  <a:t>. 292</a:t>
                </a:r>
              </a:p>
            </p:txBody>
          </p:sp>
          <p:sp>
            <p:nvSpPr>
              <p:cNvPr id="33" name="Textfeld 32"/>
              <p:cNvSpPr txBox="1"/>
              <p:nvPr/>
            </p:nvSpPr>
            <p:spPr>
              <a:xfrm>
                <a:off x="6199257" y="2962009"/>
                <a:ext cx="999792" cy="33811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rgbClr val="FFC000"/>
                    </a:solidFill>
                  </a:rPr>
                  <a:t>Ст</a:t>
                </a:r>
                <a:r>
                  <a:rPr lang="en-GB" sz="1600">
                    <a:solidFill>
                      <a:srgbClr val="FFC000"/>
                    </a:solidFill>
                  </a:rPr>
                  <a:t>. 293</a:t>
                </a:r>
              </a:p>
            </p:txBody>
          </p:sp>
          <p:sp>
            <p:nvSpPr>
              <p:cNvPr id="34" name="Textfeld 33"/>
              <p:cNvSpPr txBox="1"/>
              <p:nvPr/>
            </p:nvSpPr>
            <p:spPr>
              <a:xfrm>
                <a:off x="7625944" y="2954072"/>
                <a:ext cx="999792" cy="33811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rgbClr val="FFC000"/>
                    </a:solidFill>
                  </a:rPr>
                  <a:t>Ст</a:t>
                </a:r>
                <a:r>
                  <a:rPr lang="en-GB" sz="1600">
                    <a:solidFill>
                      <a:srgbClr val="FFC000"/>
                    </a:solidFill>
                  </a:rPr>
                  <a:t>. 294</a:t>
                </a:r>
              </a:p>
            </p:txBody>
          </p:sp>
          <p:sp>
            <p:nvSpPr>
              <p:cNvPr id="35" name="Textfeld 34"/>
              <p:cNvSpPr txBox="1"/>
              <p:nvPr/>
            </p:nvSpPr>
            <p:spPr>
              <a:xfrm>
                <a:off x="5377206" y="4033499"/>
                <a:ext cx="1369556" cy="5809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 dirty="0">
                    <a:solidFill>
                      <a:srgbClr val="FFC000"/>
                    </a:solidFill>
                  </a:rPr>
                  <a:t>Ст</a:t>
                </a:r>
                <a:endParaRPr lang="en-GB" sz="1600" dirty="0">
                  <a:solidFill>
                    <a:srgbClr val="FFC000"/>
                  </a:solidFill>
                </a:endParaRPr>
              </a:p>
              <a:p>
                <a:pPr algn="ctr"/>
                <a:r>
                  <a:rPr lang="en-GB" sz="1600" dirty="0">
                    <a:solidFill>
                      <a:srgbClr val="FFC000"/>
                    </a:solidFill>
                  </a:rPr>
                  <a:t> 299 -  302 </a:t>
                </a:r>
              </a:p>
            </p:txBody>
          </p:sp>
          <p:sp>
            <p:nvSpPr>
              <p:cNvPr id="36" name="Textfeld 35"/>
              <p:cNvSpPr txBox="1"/>
              <p:nvPr/>
            </p:nvSpPr>
            <p:spPr>
              <a:xfrm>
                <a:off x="6910220" y="4106519"/>
                <a:ext cx="999792" cy="33811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rgbClr val="FFC000"/>
                    </a:solidFill>
                  </a:rPr>
                  <a:t>Ст</a:t>
                </a:r>
                <a:r>
                  <a:rPr lang="en-GB" sz="1600">
                    <a:solidFill>
                      <a:srgbClr val="FFC000"/>
                    </a:solidFill>
                  </a:rPr>
                  <a:t>. 295</a:t>
                </a:r>
              </a:p>
            </p:txBody>
          </p:sp>
          <p:sp>
            <p:nvSpPr>
              <p:cNvPr id="40" name="Textfeld 39"/>
              <p:cNvSpPr txBox="1"/>
              <p:nvPr/>
            </p:nvSpPr>
            <p:spPr>
              <a:xfrm>
                <a:off x="4896353" y="2957247"/>
                <a:ext cx="999792" cy="33811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rgbClr val="FFC000"/>
                    </a:solidFill>
                  </a:rPr>
                  <a:t>Ст</a:t>
                </a:r>
                <a:r>
                  <a:rPr lang="en-GB" sz="1600">
                    <a:solidFill>
                      <a:srgbClr val="FFC000"/>
                    </a:solidFill>
                  </a:rPr>
                  <a:t>. 297</a:t>
                </a:r>
              </a:p>
            </p:txBody>
          </p:sp>
        </p:grpSp>
      </p:grpSp>
      <p:sp>
        <p:nvSpPr>
          <p:cNvPr id="3" name="Объект1"/>
          <p:cNvSpPr>
            <a:spLocks noGrp="1" noChangeArrowheads="1"/>
          </p:cNvSpPr>
          <p:nvPr>
            <p:ph idx="4294967295"/>
          </p:nvPr>
        </p:nvSpPr>
        <p:spPr>
          <a:xfrm>
            <a:off x="287337" y="2703963"/>
            <a:ext cx="4305300" cy="1647686"/>
          </a:xfrm>
          <a:ln w="12700"/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 smtClean="0"/>
              <a:t>Довкільні </a:t>
            </a:r>
            <a:r>
              <a:rPr lang="uk-UA" dirty="0"/>
              <a:t>і трудові </a:t>
            </a:r>
            <a:r>
              <a:rPr lang="uk-UA" dirty="0" smtClean="0"/>
              <a:t>стандарти</a:t>
            </a:r>
            <a:r>
              <a:rPr lang="en-US" dirty="0" smtClean="0"/>
              <a:t> </a:t>
            </a:r>
            <a:r>
              <a:rPr lang="uk-UA" dirty="0"/>
              <a:t>як рівні можливості для бізнесу</a:t>
            </a:r>
            <a:r>
              <a:rPr lang="uk-UA" dirty="0" smtClean="0"/>
              <a:t>,</a:t>
            </a:r>
            <a:r>
              <a:rPr lang="en-US" dirty="0" smtClean="0"/>
              <a:t> </a:t>
            </a:r>
            <a:r>
              <a:rPr lang="uk-UA" dirty="0"/>
              <a:t>заснованому на цінностях </a:t>
            </a:r>
            <a:r>
              <a:rPr lang="uk-UA" dirty="0" smtClean="0"/>
              <a:t>рівності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Обрання запобіжних заходів щодо ризиків лібералізації </a:t>
            </a:r>
            <a:r>
              <a:rPr lang="uk-UA" dirty="0" smtClean="0"/>
              <a:t>торгівл</a:t>
            </a:r>
            <a:endParaRPr lang="en-US" dirty="0" smtClean="0"/>
          </a:p>
        </p:txBody>
      </p:sp>
      <p:pic>
        <p:nvPicPr>
          <p:cNvPr id="37" name="Grafik 36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199817" y="5231234"/>
            <a:ext cx="1377679" cy="1538951"/>
          </a:xfrm>
          <a:prstGeom prst="rect">
            <a:avLst/>
          </a:prstGeom>
          <a:ln>
            <a:noFill/>
          </a:ln>
        </p:spPr>
      </p:pic>
      <p:sp>
        <p:nvSpPr>
          <p:cNvPr id="105504" name="Textfeld 40"/>
          <p:cNvSpPr txBox="1">
            <a:spLocks noChangeArrowheads="1"/>
          </p:cNvSpPr>
          <p:nvPr/>
        </p:nvSpPr>
        <p:spPr bwMode="auto">
          <a:xfrm>
            <a:off x="7199313" y="5705475"/>
            <a:ext cx="14287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>
                <a:solidFill>
                  <a:schemeClr val="bg1"/>
                </a:solidFill>
              </a:rPr>
              <a:t>Огляд впливів на сталість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7448550" y="5449888"/>
            <a:ext cx="100012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uk-UA" sz="1600">
                <a:solidFill>
                  <a:srgbClr val="FFC000"/>
                </a:solidFill>
              </a:rPr>
              <a:t>Ст</a:t>
            </a:r>
            <a:r>
              <a:rPr lang="en-GB" sz="1600">
                <a:solidFill>
                  <a:srgbClr val="FFC000"/>
                </a:solidFill>
              </a:rPr>
              <a:t>. 298</a:t>
            </a:r>
          </a:p>
        </p:txBody>
      </p:sp>
      <p:pic>
        <p:nvPicPr>
          <p:cNvPr id="43" name="Grafik 42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846028" y="5237473"/>
            <a:ext cx="1377679" cy="1538951"/>
          </a:xfrm>
          <a:prstGeom prst="rect">
            <a:avLst/>
          </a:prstGeom>
          <a:ln>
            <a:noFill/>
          </a:ln>
        </p:spPr>
      </p:pic>
      <p:sp>
        <p:nvSpPr>
          <p:cNvPr id="105507" name="Textfeld 43"/>
          <p:cNvSpPr txBox="1">
            <a:spLocks noChangeArrowheads="1"/>
          </p:cNvSpPr>
          <p:nvPr/>
        </p:nvSpPr>
        <p:spPr bwMode="auto">
          <a:xfrm>
            <a:off x="5792788" y="5688013"/>
            <a:ext cx="14287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>
                <a:solidFill>
                  <a:schemeClr val="bg1"/>
                </a:solidFill>
              </a:rPr>
              <a:t>Ефективне впроваджен</a:t>
            </a:r>
          </a:p>
          <a:p>
            <a:pPr algn="ctr"/>
            <a:r>
              <a:rPr lang="uk-UA" sz="1600">
                <a:solidFill>
                  <a:schemeClr val="bg1"/>
                </a:solidFill>
              </a:rPr>
              <a:t>заходів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6042025" y="5432425"/>
            <a:ext cx="1000125" cy="33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uk-UA" sz="1600">
                <a:solidFill>
                  <a:srgbClr val="FFC000"/>
                </a:solidFill>
              </a:rPr>
              <a:t>Ст</a:t>
            </a:r>
            <a:r>
              <a:rPr lang="en-GB" sz="1600">
                <a:solidFill>
                  <a:srgbClr val="FFC000"/>
                </a:solidFill>
              </a:rPr>
              <a:t>. 296</a:t>
            </a:r>
          </a:p>
        </p:txBody>
      </p:sp>
      <p:sp>
        <p:nvSpPr>
          <p:cNvPr id="39" name="Объект1"/>
          <p:cNvSpPr txBox="1">
            <a:spLocks noChangeArrowheads="1"/>
          </p:cNvSpPr>
          <p:nvPr/>
        </p:nvSpPr>
        <p:spPr bwMode="auto">
          <a:xfrm>
            <a:off x="279762" y="5361567"/>
            <a:ext cx="5209159" cy="10393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charset="0"/>
              <a:buChar char="•"/>
              <a:defRPr lang="en-US" sz="21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5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5pPr>
            <a:lvl6pPr marL="2000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6pPr>
            <a:lvl7pPr marL="24574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7pPr>
            <a:lvl8pPr marL="29146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8pPr>
            <a:lvl9pPr marL="33718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 smtClean="0"/>
              <a:t>Стимулювання партнерів до адаптування сталого розвитку в рамках Програми 2030 та цілей сталого розвитку</a:t>
            </a:r>
            <a:endParaRPr lang="uk-UA" sz="2000" dirty="0" smtClean="0">
              <a:latin typeface="Calibri" pitchFamily="34" charset="0"/>
            </a:endParaRPr>
          </a:p>
        </p:txBody>
      </p:sp>
      <p:sp>
        <p:nvSpPr>
          <p:cNvPr id="41" name="Объект1"/>
          <p:cNvSpPr txBox="1">
            <a:spLocks noChangeArrowheads="1"/>
          </p:cNvSpPr>
          <p:nvPr/>
        </p:nvSpPr>
        <p:spPr bwMode="auto">
          <a:xfrm>
            <a:off x="278176" y="4554045"/>
            <a:ext cx="4993325" cy="74679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charset="0"/>
              <a:buChar char="•"/>
              <a:defRPr lang="en-US" sz="21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5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5pPr>
            <a:lvl6pPr marL="2000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6pPr>
            <a:lvl7pPr marL="24574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7pPr>
            <a:lvl8pPr marL="29146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8pPr>
            <a:lvl9pPr marL="33718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 smtClean="0"/>
              <a:t>Стимулювання партнерів у напрямку озеленення економічного зростання</a:t>
            </a:r>
            <a:endParaRPr lang="uk-UA" dirty="0" smtClean="0"/>
          </a:p>
        </p:txBody>
      </p:sp>
      <p:sp>
        <p:nvSpPr>
          <p:cNvPr id="44" name="Объект1"/>
          <p:cNvSpPr txBox="1">
            <a:spLocks noChangeArrowheads="1"/>
          </p:cNvSpPr>
          <p:nvPr/>
        </p:nvSpPr>
        <p:spPr bwMode="auto">
          <a:xfrm>
            <a:off x="301121" y="1532245"/>
            <a:ext cx="5074154" cy="125237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charset="0"/>
              <a:buChar char="•"/>
              <a:defRPr lang="en-US" sz="21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5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5pPr>
            <a:lvl6pPr marL="2000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6pPr>
            <a:lvl7pPr marL="24574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7pPr>
            <a:lvl8pPr marL="29146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8pPr>
            <a:lvl9pPr marL="33718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lang="en-US" sz="1300" kern="1">
                <a:solidFill>
                  <a:schemeClr val="tx1"/>
                </a:solidFill>
                <a:latin typeface="Calibri" panose="020F0502020204030204" pitchFamily="2" charset="-52"/>
                <a:ea typeface="Calibri" panose="020F0502020204030204" pitchFamily="2" charset="-52"/>
                <a:cs typeface="Calibri" panose="020F0502020204030204" pitchFamily="2" charset="-52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uk-UA" sz="2000" b="1" dirty="0" smtClean="0">
                <a:solidFill>
                  <a:srgbClr val="203864"/>
                </a:solidFill>
                <a:latin typeface="Calibri" pitchFamily="34" charset="0"/>
              </a:rPr>
              <a:t>Торгівля з ЄС поширюється не тільки на торгівлю товарами.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Arial" charset="0"/>
              <a:buNone/>
            </a:pPr>
            <a:r>
              <a:rPr lang="uk-UA" sz="2000" dirty="0" smtClean="0">
                <a:latin typeface="Calibri" pitchFamily="34" charset="0"/>
              </a:rPr>
              <a:t>Торговий договір з ЄС містить: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 idx="4294967295"/>
          </p:nvPr>
        </p:nvSpPr>
        <p:spPr>
          <a:ln w="12700"/>
        </p:spPr>
        <p:txBody>
          <a:bodyPr/>
          <a:lstStyle/>
          <a:p>
            <a:pPr eaLnBrk="1" hangingPunct="1"/>
            <a:r>
              <a:rPr lang="uk-UA" sz="28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Стандарти праці в ПВЗВТ</a:t>
            </a:r>
            <a:endParaRPr sz="28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26" name="Объект1"/>
          <p:cNvSpPr>
            <a:spLocks noGrp="1" noChangeArrowheads="1"/>
          </p:cNvSpPr>
          <p:nvPr>
            <p:ph idx="4294967295"/>
          </p:nvPr>
        </p:nvSpPr>
        <p:spPr>
          <a:xfrm>
            <a:off x="628650" y="1825625"/>
            <a:ext cx="4433888" cy="3570288"/>
          </a:xfrm>
          <a:ln w="12700"/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 b="1" dirty="0" smtClean="0">
                <a:latin typeface="Calibri" pitchFamily="34" charset="0"/>
              </a:rPr>
              <a:t>Основні питання</a:t>
            </a:r>
            <a:r>
              <a:rPr lang="de-DE" b="1" dirty="0" smtClean="0">
                <a:latin typeface="Calibri" pitchFamily="34" charset="0"/>
              </a:rPr>
              <a:t>: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Продуктивне </a:t>
            </a:r>
            <a:r>
              <a:rPr lang="uk-UA" dirty="0" smtClean="0"/>
              <a:t>працевлаштування</a:t>
            </a:r>
            <a:r>
              <a:rPr lang="en-US" dirty="0" smtClean="0"/>
              <a:t> </a:t>
            </a:r>
            <a:r>
              <a:rPr lang="uk-UA" dirty="0"/>
              <a:t>і достойна </a:t>
            </a:r>
            <a:r>
              <a:rPr lang="uk-UA" dirty="0" smtClean="0"/>
              <a:t>праця</a:t>
            </a:r>
            <a:r>
              <a:rPr lang="en-US" dirty="0" smtClean="0"/>
              <a:t> 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Скасування дитячої </a:t>
            </a:r>
            <a:r>
              <a:rPr lang="uk-UA" dirty="0" smtClean="0"/>
              <a:t>праці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Ліквідація всіх форм примусової </a:t>
            </a:r>
            <a:r>
              <a:rPr lang="uk-UA" dirty="0" smtClean="0"/>
              <a:t>праці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Свобода зібрань і право на колективне ведення </a:t>
            </a:r>
            <a:r>
              <a:rPr lang="uk-UA" dirty="0" smtClean="0"/>
              <a:t>переговорів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Ліквідація дискримінації при працевлаштуванні і на </a:t>
            </a:r>
            <a:r>
              <a:rPr lang="uk-UA" dirty="0" smtClean="0"/>
              <a:t>роботі</a:t>
            </a:r>
            <a:r>
              <a:rPr lang="en-US" dirty="0" smtClean="0"/>
              <a:t>.</a:t>
            </a:r>
            <a:endParaRPr lang="uk-UA" dirty="0"/>
          </a:p>
          <a:p>
            <a:pPr marL="0" indent="0" eaLnBrk="1" hangingPunct="1">
              <a:buFont typeface="Arial" charset="0"/>
              <a:buNone/>
            </a:pPr>
            <a:endParaRPr dirty="0" smtClean="0">
              <a:latin typeface="Calibri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604895" y="5443810"/>
            <a:ext cx="5399088" cy="9159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76238" lvl="1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uk-UA" dirty="0">
                <a:solidFill>
                  <a:schemeClr val="hlink"/>
                </a:solidFill>
              </a:rPr>
              <a:t>Ефективна імплементація</a:t>
            </a:r>
            <a:r>
              <a:rPr lang="en-US" b="1" dirty="0">
                <a:solidFill>
                  <a:srgbClr val="203864"/>
                </a:solidFill>
              </a:rPr>
              <a:t> </a:t>
            </a:r>
            <a:r>
              <a:rPr lang="uk-UA" dirty="0"/>
              <a:t>фундаментальних і пріоритетних конвенцій МОП які Україна вже ратифікувала</a:t>
            </a:r>
            <a:r>
              <a:rPr lang="uk-UA" dirty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38" name="Gruppieren 25"/>
          <p:cNvGrpSpPr>
            <a:grpSpLocks/>
          </p:cNvGrpSpPr>
          <p:nvPr/>
        </p:nvGrpSpPr>
        <p:grpSpPr bwMode="auto">
          <a:xfrm>
            <a:off x="4648200" y="1593850"/>
            <a:ext cx="4117975" cy="3941763"/>
            <a:chOff x="4648786" y="1593676"/>
            <a:chExt cx="4117137" cy="3942635"/>
          </a:xfrm>
        </p:grpSpPr>
        <p:grpSp>
          <p:nvGrpSpPr>
            <p:cNvPr id="39" name="Gruppieren 30"/>
            <p:cNvGrpSpPr>
              <a:grpSpLocks/>
            </p:cNvGrpSpPr>
            <p:nvPr/>
          </p:nvGrpSpPr>
          <p:grpSpPr bwMode="auto">
            <a:xfrm>
              <a:off x="5226447" y="1593676"/>
              <a:ext cx="3539476" cy="3942635"/>
              <a:chOff x="4495549" y="2069277"/>
              <a:chExt cx="4182541" cy="4662606"/>
            </a:xfrm>
          </p:grpSpPr>
          <p:grpSp>
            <p:nvGrpSpPr>
              <p:cNvPr id="53" name="Gruppieren 41"/>
              <p:cNvGrpSpPr>
                <a:grpSpLocks/>
              </p:cNvGrpSpPr>
              <p:nvPr/>
            </p:nvGrpSpPr>
            <p:grpSpPr bwMode="auto">
              <a:xfrm>
                <a:off x="4495549" y="2069277"/>
                <a:ext cx="4182541" cy="3263554"/>
                <a:chOff x="4567099" y="1825625"/>
                <a:chExt cx="4228251" cy="3459570"/>
              </a:xfrm>
            </p:grpSpPr>
            <p:grpSp>
              <p:nvGrpSpPr>
                <p:cNvPr id="63" name="Gruppieren 46"/>
                <p:cNvGrpSpPr>
                  <a:grpSpLocks/>
                </p:cNvGrpSpPr>
                <p:nvPr/>
              </p:nvGrpSpPr>
              <p:grpSpPr bwMode="auto">
                <a:xfrm>
                  <a:off x="4567099" y="1825625"/>
                  <a:ext cx="3538747" cy="3432175"/>
                  <a:chOff x="1826094" y="2057954"/>
                  <a:chExt cx="4121713" cy="3933531"/>
                </a:xfrm>
              </p:grpSpPr>
              <p:grpSp>
                <p:nvGrpSpPr>
                  <p:cNvPr id="66" name="Gruppieren 49"/>
                  <p:cNvGrpSpPr>
                    <a:grpSpLocks/>
                  </p:cNvGrpSpPr>
                  <p:nvPr/>
                </p:nvGrpSpPr>
                <p:grpSpPr bwMode="auto">
                  <a:xfrm>
                    <a:off x="1998213" y="2057954"/>
                    <a:ext cx="3824321" cy="3933531"/>
                    <a:chOff x="664381" y="2895894"/>
                    <a:chExt cx="3824321" cy="3933531"/>
                  </a:xfrm>
                </p:grpSpPr>
                <p:pic>
                  <p:nvPicPr>
                    <p:cNvPr id="70" name="Grafik 69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schemeClr val="bg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664381" y="2895894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71" name="Grafik 70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prstClr val="black"/>
                        <a:schemeClr val="accent5">
                          <a:tint val="45000"/>
                          <a:satMod val="400000"/>
                        </a:schemeClr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2571808" y="2919162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72" name="Grafik 71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schemeClr val="bg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1587618" y="4618310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grpSp>
              <p:sp>
                <p:nvSpPr>
                  <p:cNvPr id="67" name="Textfeld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20685" y="2890749"/>
                    <a:ext cx="2127122" cy="8350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Довкільні стандарти</a:t>
                    </a:r>
                    <a:endParaRPr lang="en-GB" sz="160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8" name="Textfeld 51"/>
                  <p:cNvSpPr>
                    <a:spLocks noChangeArrowheads="1"/>
                  </p:cNvSpPr>
                  <p:nvPr/>
                </p:nvSpPr>
                <p:spPr bwMode="auto">
                  <a:xfrm>
                    <a:off x="1826094" y="2473211"/>
                    <a:ext cx="2308248" cy="1608549"/>
                  </a:xfrm>
                  <a:prstGeom prst="hexagon">
                    <a:avLst>
                      <a:gd name="adj" fmla="val 25723"/>
                      <a:gd name="vf" fmla="val 115470"/>
                    </a:avLst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Трудові стандарти</a:t>
                    </a:r>
                    <a:r>
                      <a:rPr lang="en-GB" sz="1600">
                        <a:solidFill>
                          <a:schemeClr val="bg1"/>
                        </a:solidFill>
                      </a:rPr>
                      <a:t> (I</a:t>
                    </a:r>
                    <a:r>
                      <a:rPr lang="uk-UA" sz="1600">
                        <a:solidFill>
                          <a:schemeClr val="bg1"/>
                        </a:solidFill>
                      </a:rPr>
                      <a:t>МОП)</a:t>
                    </a:r>
                    <a:endParaRPr lang="en-GB" sz="160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9" name="Textfeld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99595" y="4444540"/>
                    <a:ext cx="1985755" cy="118644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Переваги сталого розвитку</a:t>
                    </a:r>
                    <a:endParaRPr lang="en-GB" sz="1600">
                      <a:solidFill>
                        <a:schemeClr val="bg1"/>
                      </a:solidFill>
                    </a:endParaRPr>
                  </a:p>
                </p:txBody>
              </p:sp>
            </p:grpSp>
            <p:pic>
              <p:nvPicPr>
                <p:cNvPr id="64" name="Grafik 63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p:blipFill>
              <p:spPr>
                <a:xfrm>
                  <a:off x="7145175" y="3351159"/>
                  <a:ext cx="1645773" cy="1929293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65" name="Textfeld 48"/>
                <p:cNvSpPr txBox="1">
                  <a:spLocks noChangeArrowheads="1"/>
                </p:cNvSpPr>
                <p:nvPr/>
              </p:nvSpPr>
              <p:spPr bwMode="auto">
                <a:xfrm>
                  <a:off x="7234879" y="4039113"/>
                  <a:ext cx="1554783" cy="7285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uk-UA" sz="1600">
                      <a:solidFill>
                        <a:schemeClr val="bg1"/>
                      </a:solidFill>
                    </a:rPr>
                    <a:t>Стале лісництво</a:t>
                  </a:r>
                  <a:endParaRPr lang="en-GB" sz="160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54" name="Grafik 53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4651593" y="4906278"/>
                <a:ext cx="1627981" cy="1819981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9" name="Grafik 58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214681" y="4896549"/>
                <a:ext cx="1627981" cy="181998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60" name="Textfeld 44"/>
              <p:cNvSpPr txBox="1">
                <a:spLocks noChangeArrowheads="1"/>
              </p:cNvSpPr>
              <p:nvPr/>
            </p:nvSpPr>
            <p:spPr bwMode="auto">
              <a:xfrm>
                <a:off x="4662476" y="5507550"/>
                <a:ext cx="1628002" cy="9764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Інституційні</a:t>
                </a:r>
                <a:r>
                  <a:rPr lang="en-GB" sz="1600">
                    <a:solidFill>
                      <a:schemeClr val="bg1"/>
                    </a:solidFill>
                  </a:rPr>
                  <a:t>/ </a:t>
                </a:r>
                <a:r>
                  <a:rPr lang="uk-UA" sz="1600">
                    <a:solidFill>
                      <a:schemeClr val="bg1"/>
                    </a:solidFill>
                  </a:rPr>
                  <a:t>управлінські механізми</a:t>
                </a:r>
                <a:endParaRPr lang="en-GB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Textfeld 45"/>
              <p:cNvSpPr txBox="1">
                <a:spLocks noChangeArrowheads="1"/>
              </p:cNvSpPr>
              <p:nvPr/>
            </p:nvSpPr>
            <p:spPr bwMode="auto">
              <a:xfrm>
                <a:off x="6290478" y="5481261"/>
                <a:ext cx="1528597" cy="6872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Стале рибництво</a:t>
                </a:r>
                <a:endParaRPr lang="en-GB" sz="160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40" name="Grafik 39"/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663168" y="2801523"/>
              <a:ext cx="1377679" cy="1538951"/>
            </a:xfrm>
            <a:prstGeom prst="rect">
              <a:avLst/>
            </a:prstGeom>
            <a:ln>
              <a:noFill/>
            </a:ln>
          </p:spPr>
        </p:pic>
        <p:sp>
          <p:nvSpPr>
            <p:cNvPr id="41" name="Textfeld 32"/>
            <p:cNvSpPr txBox="1">
              <a:spLocks noChangeArrowheads="1"/>
            </p:cNvSpPr>
            <p:nvPr/>
          </p:nvSpPr>
          <p:spPr bwMode="auto">
            <a:xfrm>
              <a:off x="4648786" y="3268859"/>
              <a:ext cx="1426872" cy="581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1600">
                  <a:solidFill>
                    <a:schemeClr val="bg1"/>
                  </a:solidFill>
                </a:rPr>
                <a:t>Наукова інформація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grpSp>
          <p:nvGrpSpPr>
            <p:cNvPr id="42" name="Gruppieren 33"/>
            <p:cNvGrpSpPr>
              <a:grpSpLocks/>
            </p:cNvGrpSpPr>
            <p:nvPr/>
          </p:nvGrpSpPr>
          <p:grpSpPr bwMode="auto">
            <a:xfrm>
              <a:off x="4896871" y="1747845"/>
              <a:ext cx="3729320" cy="2866046"/>
              <a:chOff x="4896871" y="1747845"/>
              <a:chExt cx="3729320" cy="2866046"/>
            </a:xfrm>
          </p:grpSpPr>
          <p:sp>
            <p:nvSpPr>
              <p:cNvPr id="43" name="Textfeld 34"/>
              <p:cNvSpPr txBox="1">
                <a:spLocks noChangeArrowheads="1"/>
              </p:cNvSpPr>
              <p:nvPr/>
            </p:nvSpPr>
            <p:spPr bwMode="auto">
              <a:xfrm>
                <a:off x="5557054" y="1747845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t. 291</a:t>
                </a:r>
              </a:p>
            </p:txBody>
          </p:sp>
          <p:sp>
            <p:nvSpPr>
              <p:cNvPr id="46" name="Textfeld 35"/>
              <p:cNvSpPr txBox="1">
                <a:spLocks noChangeArrowheads="1"/>
              </p:cNvSpPr>
              <p:nvPr/>
            </p:nvSpPr>
            <p:spPr bwMode="auto">
              <a:xfrm>
                <a:off x="6959786" y="1752480"/>
                <a:ext cx="999952" cy="3382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rgbClr val="FFC000"/>
                    </a:solidFill>
                  </a:rPr>
                  <a:t>Ст</a:t>
                </a:r>
                <a:r>
                  <a:rPr lang="en-GB" sz="1600">
                    <a:solidFill>
                      <a:srgbClr val="FFC000"/>
                    </a:solidFill>
                  </a:rPr>
                  <a:t>. 292</a:t>
                </a:r>
              </a:p>
            </p:txBody>
          </p:sp>
          <p:sp>
            <p:nvSpPr>
              <p:cNvPr id="47" name="Textfeld 36"/>
              <p:cNvSpPr txBox="1">
                <a:spLocks noChangeArrowheads="1"/>
              </p:cNvSpPr>
              <p:nvPr/>
            </p:nvSpPr>
            <p:spPr bwMode="auto">
              <a:xfrm>
                <a:off x="6199753" y="2960953"/>
                <a:ext cx="999775" cy="3366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293</a:t>
                </a:r>
              </a:p>
            </p:txBody>
          </p:sp>
          <p:sp>
            <p:nvSpPr>
              <p:cNvPr id="48" name="Textfeld 37"/>
              <p:cNvSpPr txBox="1">
                <a:spLocks noChangeArrowheads="1"/>
              </p:cNvSpPr>
              <p:nvPr/>
            </p:nvSpPr>
            <p:spPr bwMode="auto">
              <a:xfrm>
                <a:off x="7626066" y="2953359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294</a:t>
                </a:r>
              </a:p>
            </p:txBody>
          </p:sp>
          <p:sp>
            <p:nvSpPr>
              <p:cNvPr id="50" name="Textfeld 38"/>
              <p:cNvSpPr txBox="1">
                <a:spLocks noChangeArrowheads="1"/>
              </p:cNvSpPr>
              <p:nvPr/>
            </p:nvSpPr>
            <p:spPr bwMode="auto">
              <a:xfrm>
                <a:off x="5377715" y="4032743"/>
                <a:ext cx="1369533" cy="581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</a:t>
                </a:r>
              </a:p>
              <a:p>
                <a:pPr algn="ctr"/>
                <a:r>
                  <a:rPr lang="en-GB" sz="1600">
                    <a:solidFill>
                      <a:schemeClr val="bg1"/>
                    </a:solidFill>
                  </a:rPr>
                  <a:t> 299 -  302 </a:t>
                </a:r>
              </a:p>
            </p:txBody>
          </p:sp>
          <p:sp>
            <p:nvSpPr>
              <p:cNvPr id="51" name="Textfeld 39"/>
              <p:cNvSpPr txBox="1">
                <a:spLocks noChangeArrowheads="1"/>
              </p:cNvSpPr>
              <p:nvPr/>
            </p:nvSpPr>
            <p:spPr bwMode="auto">
              <a:xfrm>
                <a:off x="6910401" y="4105360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t. 295</a:t>
                </a:r>
              </a:p>
            </p:txBody>
          </p:sp>
          <p:sp>
            <p:nvSpPr>
              <p:cNvPr id="52" name="Textfeld 40"/>
              <p:cNvSpPr txBox="1">
                <a:spLocks noChangeArrowheads="1"/>
              </p:cNvSpPr>
              <p:nvPr/>
            </p:nvSpPr>
            <p:spPr bwMode="auto">
              <a:xfrm>
                <a:off x="4896871" y="2956189"/>
                <a:ext cx="999775" cy="336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t. 297</a:t>
                </a:r>
              </a:p>
            </p:txBody>
          </p:sp>
        </p:grpSp>
      </p:grpSp>
      <p:pic>
        <p:nvPicPr>
          <p:cNvPr id="73" name="Grafik 72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58311" y="5166996"/>
            <a:ext cx="1377679" cy="1538951"/>
          </a:xfrm>
          <a:prstGeom prst="rect">
            <a:avLst/>
          </a:prstGeom>
          <a:ln>
            <a:noFill/>
          </a:ln>
        </p:spPr>
      </p:pic>
      <p:sp>
        <p:nvSpPr>
          <p:cNvPr id="74" name="Textfeld 57"/>
          <p:cNvSpPr txBox="1">
            <a:spLocks noChangeArrowheads="1"/>
          </p:cNvSpPr>
          <p:nvPr/>
        </p:nvSpPr>
        <p:spPr bwMode="auto">
          <a:xfrm>
            <a:off x="7380288" y="5640388"/>
            <a:ext cx="14287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>
                <a:solidFill>
                  <a:schemeClr val="bg1"/>
                </a:solidFill>
              </a:rPr>
              <a:t>Огляд впливів сталості</a:t>
            </a:r>
            <a:endParaRPr lang="en-GB" sz="1600">
              <a:solidFill>
                <a:schemeClr val="bg1"/>
              </a:solidFill>
            </a:endParaRPr>
          </a:p>
        </p:txBody>
      </p:sp>
      <p:pic>
        <p:nvPicPr>
          <p:cNvPr id="75" name="Grafik 7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27100" y="5173235"/>
            <a:ext cx="1377679" cy="1538951"/>
          </a:xfrm>
          <a:prstGeom prst="rect">
            <a:avLst/>
          </a:prstGeom>
          <a:ln>
            <a:noFill/>
          </a:ln>
        </p:spPr>
      </p:pic>
      <p:sp>
        <p:nvSpPr>
          <p:cNvPr id="76" name="Textfeld 60"/>
          <p:cNvSpPr txBox="1">
            <a:spLocks noChangeArrowheads="1"/>
          </p:cNvSpPr>
          <p:nvPr/>
        </p:nvSpPr>
        <p:spPr bwMode="auto">
          <a:xfrm>
            <a:off x="6019800" y="5624513"/>
            <a:ext cx="14271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>
                <a:solidFill>
                  <a:schemeClr val="bg1"/>
                </a:solidFill>
              </a:rPr>
              <a:t>Ефективне впровадження заходів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77" name="Textfeld 58"/>
          <p:cNvSpPr txBox="1">
            <a:spLocks noChangeArrowheads="1"/>
          </p:cNvSpPr>
          <p:nvPr/>
        </p:nvSpPr>
        <p:spPr bwMode="auto">
          <a:xfrm>
            <a:off x="7629525" y="5384800"/>
            <a:ext cx="1000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>
                <a:solidFill>
                  <a:schemeClr val="bg1"/>
                </a:solidFill>
              </a:rPr>
              <a:t>Ст</a:t>
            </a:r>
            <a:r>
              <a:rPr lang="en-GB" sz="1600">
                <a:solidFill>
                  <a:schemeClr val="bg1"/>
                </a:solidFill>
              </a:rPr>
              <a:t>. 298</a:t>
            </a:r>
          </a:p>
        </p:txBody>
      </p:sp>
      <p:sp>
        <p:nvSpPr>
          <p:cNvPr id="78" name="Textfeld 61"/>
          <p:cNvSpPr txBox="1">
            <a:spLocks noChangeArrowheads="1"/>
          </p:cNvSpPr>
          <p:nvPr/>
        </p:nvSpPr>
        <p:spPr bwMode="auto">
          <a:xfrm>
            <a:off x="6223000" y="5368925"/>
            <a:ext cx="1000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 dirty="0">
                <a:solidFill>
                  <a:schemeClr val="bg1"/>
                </a:solidFill>
              </a:rPr>
              <a:t>Ст</a:t>
            </a:r>
            <a:r>
              <a:rPr lang="en-GB" sz="1600" dirty="0">
                <a:solidFill>
                  <a:schemeClr val="bg1"/>
                </a:solidFill>
              </a:rPr>
              <a:t>. 296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 idx="4294967295"/>
          </p:nvPr>
        </p:nvSpPr>
        <p:spPr>
          <a:ln w="12700"/>
        </p:spPr>
        <p:txBody>
          <a:bodyPr/>
          <a:lstStyle/>
          <a:p>
            <a:pPr eaLnBrk="1" hangingPunct="1"/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Довкільні</a:t>
            </a:r>
            <a:r>
              <a:rPr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 </a:t>
            </a:r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стандарти</a:t>
            </a:r>
            <a:r>
              <a:rPr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 </a:t>
            </a:r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в ПВЗВТ</a:t>
            </a:r>
            <a:endParaRPr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3" name="Объект1"/>
          <p:cNvSpPr>
            <a:spLocks noGrp="1" noChangeArrowheads="1"/>
          </p:cNvSpPr>
          <p:nvPr>
            <p:ph idx="4294967295"/>
          </p:nvPr>
        </p:nvSpPr>
        <p:spPr>
          <a:xfrm>
            <a:off x="628650" y="1825625"/>
            <a:ext cx="4549775" cy="4351338"/>
          </a:xfrm>
          <a:ln w="12700"/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 b="1" dirty="0" smtClean="0">
                <a:latin typeface="Calibri" pitchFamily="34" charset="0"/>
              </a:rPr>
              <a:t>Основні питання</a:t>
            </a:r>
            <a:r>
              <a:rPr lang="de-DE" b="1" dirty="0" smtClean="0">
                <a:latin typeface="Calibri" pitchFamily="34" charset="0"/>
              </a:rPr>
              <a:t>: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Якість </a:t>
            </a:r>
            <a:r>
              <a:rPr lang="uk-UA" dirty="0" smtClean="0"/>
              <a:t>повітря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Управління водними </a:t>
            </a:r>
            <a:r>
              <a:rPr lang="uk-UA" dirty="0" smtClean="0"/>
              <a:t>ресурсами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Охорона водних </a:t>
            </a:r>
            <a:r>
              <a:rPr lang="uk-UA" dirty="0" smtClean="0"/>
              <a:t>ресурсів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Природоохоронна </a:t>
            </a:r>
            <a:r>
              <a:rPr lang="uk-UA" dirty="0" smtClean="0"/>
              <a:t>діяльність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Контроль промислового забруднення та управління </a:t>
            </a:r>
            <a:r>
              <a:rPr lang="uk-UA" dirty="0" smtClean="0"/>
              <a:t>ризиками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 smtClean="0"/>
              <a:t>Хімікати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 smtClean="0"/>
              <a:t>Шум</a:t>
            </a:r>
            <a:endParaRPr lang="en-US" dirty="0" smtClean="0"/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</a:pPr>
            <a:endParaRPr dirty="0" smtClean="0">
              <a:latin typeface="Calibri" pitchFamily="34" charset="0"/>
            </a:endParaRPr>
          </a:p>
        </p:txBody>
      </p:sp>
      <p:grpSp>
        <p:nvGrpSpPr>
          <p:cNvPr id="37" name="Gruppieren 30"/>
          <p:cNvGrpSpPr>
            <a:grpSpLocks/>
          </p:cNvGrpSpPr>
          <p:nvPr/>
        </p:nvGrpSpPr>
        <p:grpSpPr bwMode="auto">
          <a:xfrm>
            <a:off x="4648200" y="1593850"/>
            <a:ext cx="4124325" cy="3941763"/>
            <a:chOff x="4648786" y="1593676"/>
            <a:chExt cx="4122592" cy="3942199"/>
          </a:xfrm>
        </p:grpSpPr>
        <p:grpSp>
          <p:nvGrpSpPr>
            <p:cNvPr id="38" name="Gruppieren 31"/>
            <p:cNvGrpSpPr>
              <a:grpSpLocks/>
            </p:cNvGrpSpPr>
            <p:nvPr/>
          </p:nvGrpSpPr>
          <p:grpSpPr bwMode="auto">
            <a:xfrm>
              <a:off x="5226447" y="1593676"/>
              <a:ext cx="3544931" cy="3942199"/>
              <a:chOff x="4495549" y="2069277"/>
              <a:chExt cx="4188988" cy="4662090"/>
            </a:xfrm>
          </p:grpSpPr>
          <p:grpSp>
            <p:nvGrpSpPr>
              <p:cNvPr id="52" name="Gruppieren 42"/>
              <p:cNvGrpSpPr>
                <a:grpSpLocks/>
              </p:cNvGrpSpPr>
              <p:nvPr/>
            </p:nvGrpSpPr>
            <p:grpSpPr bwMode="auto">
              <a:xfrm>
                <a:off x="4495549" y="2069277"/>
                <a:ext cx="4188988" cy="3263193"/>
                <a:chOff x="4567099" y="1825625"/>
                <a:chExt cx="4234769" cy="3459187"/>
              </a:xfrm>
            </p:grpSpPr>
            <p:grpSp>
              <p:nvGrpSpPr>
                <p:cNvPr id="62" name="Gruppieren 47"/>
                <p:cNvGrpSpPr>
                  <a:grpSpLocks/>
                </p:cNvGrpSpPr>
                <p:nvPr/>
              </p:nvGrpSpPr>
              <p:grpSpPr bwMode="auto">
                <a:xfrm>
                  <a:off x="4567099" y="1825625"/>
                  <a:ext cx="3536850" cy="3432175"/>
                  <a:chOff x="1826094" y="2057954"/>
                  <a:chExt cx="4119504" cy="3933531"/>
                </a:xfrm>
              </p:grpSpPr>
              <p:grpSp>
                <p:nvGrpSpPr>
                  <p:cNvPr id="65" name="Gruppieren 50"/>
                  <p:cNvGrpSpPr>
                    <a:grpSpLocks/>
                  </p:cNvGrpSpPr>
                  <p:nvPr/>
                </p:nvGrpSpPr>
                <p:grpSpPr bwMode="auto">
                  <a:xfrm>
                    <a:off x="1998213" y="2057954"/>
                    <a:ext cx="3824321" cy="3933531"/>
                    <a:chOff x="664381" y="2895894"/>
                    <a:chExt cx="3824321" cy="3933531"/>
                  </a:xfrm>
                </p:grpSpPr>
                <p:pic>
                  <p:nvPicPr>
                    <p:cNvPr id="69" name="Grafik 68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prstClr val="black"/>
                        <a:schemeClr val="accent5">
                          <a:tint val="45000"/>
                          <a:satMod val="400000"/>
                        </a:schemeClr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664381" y="2895894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70" name="Grafik 69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schemeClr val="bg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2571808" y="2919162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71" name="Grafik 70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schemeClr val="bg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1587618" y="4618310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grpSp>
              <p:sp>
                <p:nvSpPr>
                  <p:cNvPr id="66" name="Textfeld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19616" y="2890749"/>
                    <a:ext cx="2125982" cy="8350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Довкільні стандарти</a:t>
                    </a:r>
                    <a:endParaRPr lang="en-GB" sz="160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7" name="Textfeld 52"/>
                  <p:cNvSpPr>
                    <a:spLocks noChangeArrowheads="1"/>
                  </p:cNvSpPr>
                  <p:nvPr/>
                </p:nvSpPr>
                <p:spPr bwMode="auto">
                  <a:xfrm>
                    <a:off x="1826094" y="2473211"/>
                    <a:ext cx="2309218" cy="1608549"/>
                  </a:xfrm>
                  <a:prstGeom prst="hexagon">
                    <a:avLst>
                      <a:gd name="adj" fmla="val 25734"/>
                      <a:gd name="vf" fmla="val 115470"/>
                    </a:avLst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Трудові стандарти</a:t>
                    </a:r>
                    <a:r>
                      <a:rPr lang="en-GB" sz="1600">
                        <a:solidFill>
                          <a:schemeClr val="bg1"/>
                        </a:solidFill>
                      </a:rPr>
                      <a:t> (</a:t>
                    </a:r>
                    <a:r>
                      <a:rPr lang="uk-UA" sz="1600">
                        <a:solidFill>
                          <a:schemeClr val="bg1"/>
                        </a:solidFill>
                      </a:rPr>
                      <a:t>МОП</a:t>
                    </a:r>
                    <a:r>
                      <a:rPr lang="en-GB" sz="1600">
                        <a:solidFill>
                          <a:schemeClr val="bg1"/>
                        </a:solidFill>
                      </a:rPr>
                      <a:t>)</a:t>
                    </a:r>
                  </a:p>
                </p:txBody>
              </p:sp>
              <p:sp>
                <p:nvSpPr>
                  <p:cNvPr id="68" name="Textfeld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99019" y="4444540"/>
                    <a:ext cx="1986900" cy="118644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Переваги сталого розвитку</a:t>
                    </a:r>
                    <a:endParaRPr lang="en-GB" sz="1600">
                      <a:solidFill>
                        <a:schemeClr val="bg1"/>
                      </a:solidFill>
                    </a:endParaRPr>
                  </a:p>
                </p:txBody>
              </p:sp>
            </p:grpSp>
            <p:pic>
              <p:nvPicPr>
                <p:cNvPr id="63" name="Grafik 62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p:blipFill>
              <p:spPr>
                <a:xfrm>
                  <a:off x="7145175" y="3351159"/>
                  <a:ext cx="1645773" cy="1929293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64" name="Textfeld 49"/>
                <p:cNvSpPr txBox="1">
                  <a:spLocks noChangeArrowheads="1"/>
                </p:cNvSpPr>
                <p:nvPr/>
              </p:nvSpPr>
              <p:spPr bwMode="auto">
                <a:xfrm>
                  <a:off x="7234207" y="4040858"/>
                  <a:ext cx="1556287" cy="72846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uk-UA" sz="1600">
                      <a:solidFill>
                        <a:schemeClr val="bg1"/>
                      </a:solidFill>
                    </a:rPr>
                    <a:t>Стале лісництво</a:t>
                  </a:r>
                  <a:endParaRPr lang="en-GB" sz="160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53" name="Grafik 52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4651593" y="4906278"/>
                <a:ext cx="1627981" cy="1819981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8" name="Grafik 57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214681" y="4896549"/>
                <a:ext cx="1627981" cy="181998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59" name="Textfeld 45"/>
              <p:cNvSpPr txBox="1">
                <a:spLocks noChangeArrowheads="1"/>
              </p:cNvSpPr>
              <p:nvPr/>
            </p:nvSpPr>
            <p:spPr bwMode="auto">
              <a:xfrm>
                <a:off x="4662433" y="5507169"/>
                <a:ext cx="1627593" cy="976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 dirty="0">
                    <a:solidFill>
                      <a:schemeClr val="bg1"/>
                    </a:solidFill>
                  </a:rPr>
                  <a:t>інституційні</a:t>
                </a:r>
                <a:r>
                  <a:rPr lang="en-GB" sz="1600" dirty="0">
                    <a:solidFill>
                      <a:schemeClr val="bg1"/>
                    </a:solidFill>
                  </a:rPr>
                  <a:t>/</a:t>
                </a:r>
                <a:r>
                  <a:rPr lang="uk-UA" sz="1600" dirty="0">
                    <a:solidFill>
                      <a:schemeClr val="bg1"/>
                    </a:solidFill>
                  </a:rPr>
                  <a:t>управлінські механізми</a:t>
                </a:r>
                <a:endParaRPr lang="en-GB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Textfeld 46"/>
              <p:cNvSpPr txBox="1">
                <a:spLocks noChangeArrowheads="1"/>
              </p:cNvSpPr>
              <p:nvPr/>
            </p:nvSpPr>
            <p:spPr bwMode="auto">
              <a:xfrm>
                <a:off x="6290026" y="5480883"/>
                <a:ext cx="1528212" cy="6872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Стале рибництво</a:t>
                </a:r>
                <a:endParaRPr lang="en-GB" sz="160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39" name="Grafik 38"/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663168" y="2801523"/>
              <a:ext cx="1377679" cy="1538951"/>
            </a:xfrm>
            <a:prstGeom prst="rect">
              <a:avLst/>
            </a:prstGeom>
            <a:ln>
              <a:noFill/>
            </a:ln>
          </p:spPr>
        </p:pic>
        <p:sp>
          <p:nvSpPr>
            <p:cNvPr id="40" name="Textfeld 33"/>
            <p:cNvSpPr txBox="1">
              <a:spLocks noChangeArrowheads="1"/>
            </p:cNvSpPr>
            <p:nvPr/>
          </p:nvSpPr>
          <p:spPr bwMode="auto">
            <a:xfrm>
              <a:off x="4648786" y="3270262"/>
              <a:ext cx="1428150" cy="5810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1600">
                  <a:solidFill>
                    <a:schemeClr val="bg1"/>
                  </a:solidFill>
                </a:rPr>
                <a:t>Наукова інформація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grpSp>
          <p:nvGrpSpPr>
            <p:cNvPr id="41" name="Gruppieren 34"/>
            <p:cNvGrpSpPr>
              <a:grpSpLocks/>
            </p:cNvGrpSpPr>
            <p:nvPr/>
          </p:nvGrpSpPr>
          <p:grpSpPr bwMode="auto">
            <a:xfrm>
              <a:off x="4896871" y="1747698"/>
              <a:ext cx="3729320" cy="2866193"/>
              <a:chOff x="4896871" y="1747698"/>
              <a:chExt cx="3729320" cy="2866193"/>
            </a:xfrm>
          </p:grpSpPr>
          <p:sp>
            <p:nvSpPr>
              <p:cNvPr id="42" name="Textfeld 41"/>
              <p:cNvSpPr txBox="1"/>
              <p:nvPr/>
            </p:nvSpPr>
            <p:spPr>
              <a:xfrm>
                <a:off x="5556455" y="1747681"/>
                <a:ext cx="999705" cy="33817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r>
                  <a:rPr lang="en-GB" sz="1600">
                    <a:solidFill>
                      <a:srgbClr val="FFC000"/>
                    </a:solidFill>
                  </a:rPr>
                  <a:t>.</a:t>
                </a:r>
                <a:r>
                  <a:rPr lang="uk-UA" sz="1600">
                    <a:solidFill>
                      <a:srgbClr val="FFC000"/>
                    </a:solidFill>
                  </a:rPr>
                  <a:t>Ст.</a:t>
                </a:r>
                <a:r>
                  <a:rPr lang="en-GB" sz="1600">
                    <a:solidFill>
                      <a:srgbClr val="FFC000"/>
                    </a:solidFill>
                  </a:rPr>
                  <a:t> 291</a:t>
                </a:r>
              </a:p>
            </p:txBody>
          </p:sp>
          <p:sp>
            <p:nvSpPr>
              <p:cNvPr id="45" name="Textfeld 36"/>
              <p:cNvSpPr txBox="1">
                <a:spLocks noChangeArrowheads="1"/>
              </p:cNvSpPr>
              <p:nvPr/>
            </p:nvSpPr>
            <p:spPr bwMode="auto">
              <a:xfrm>
                <a:off x="6959459" y="1752981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292</a:t>
                </a:r>
              </a:p>
            </p:txBody>
          </p:sp>
          <p:sp>
            <p:nvSpPr>
              <p:cNvPr id="46" name="Textfeld 37"/>
              <p:cNvSpPr txBox="1">
                <a:spLocks noChangeArrowheads="1"/>
              </p:cNvSpPr>
              <p:nvPr/>
            </p:nvSpPr>
            <p:spPr bwMode="auto">
              <a:xfrm>
                <a:off x="6199198" y="2960868"/>
                <a:ext cx="999350" cy="3366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293</a:t>
                </a:r>
              </a:p>
            </p:txBody>
          </p:sp>
          <p:sp>
            <p:nvSpPr>
              <p:cNvPr id="47" name="Textfeld 38"/>
              <p:cNvSpPr txBox="1">
                <a:spLocks noChangeArrowheads="1"/>
              </p:cNvSpPr>
              <p:nvPr/>
            </p:nvSpPr>
            <p:spPr bwMode="auto">
              <a:xfrm>
                <a:off x="7626066" y="2953359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t. 294</a:t>
                </a:r>
              </a:p>
            </p:txBody>
          </p:sp>
          <p:sp>
            <p:nvSpPr>
              <p:cNvPr id="49" name="Textfeld 39"/>
              <p:cNvSpPr txBox="1">
                <a:spLocks noChangeArrowheads="1"/>
              </p:cNvSpPr>
              <p:nvPr/>
            </p:nvSpPr>
            <p:spPr bwMode="auto">
              <a:xfrm>
                <a:off x="5377511" y="4032713"/>
                <a:ext cx="1368950" cy="581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</a:t>
                </a:r>
              </a:p>
              <a:p>
                <a:pPr algn="ctr"/>
                <a:r>
                  <a:rPr lang="en-GB" sz="1600">
                    <a:solidFill>
                      <a:schemeClr val="bg1"/>
                    </a:solidFill>
                  </a:rPr>
                  <a:t> 299 -  302 </a:t>
                </a:r>
              </a:p>
            </p:txBody>
          </p:sp>
          <p:sp>
            <p:nvSpPr>
              <p:cNvPr id="50" name="Textfeld 40"/>
              <p:cNvSpPr txBox="1">
                <a:spLocks noChangeArrowheads="1"/>
              </p:cNvSpPr>
              <p:nvPr/>
            </p:nvSpPr>
            <p:spPr bwMode="auto">
              <a:xfrm>
                <a:off x="6910401" y="4105360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295</a:t>
                </a:r>
              </a:p>
            </p:txBody>
          </p:sp>
          <p:sp>
            <p:nvSpPr>
              <p:cNvPr id="51" name="Textfeld 41"/>
              <p:cNvSpPr txBox="1">
                <a:spLocks noChangeArrowheads="1"/>
              </p:cNvSpPr>
              <p:nvPr/>
            </p:nvSpPr>
            <p:spPr bwMode="auto">
              <a:xfrm>
                <a:off x="4896871" y="2956189"/>
                <a:ext cx="999350" cy="336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297</a:t>
                </a:r>
              </a:p>
            </p:txBody>
          </p:sp>
        </p:grpSp>
      </p:grpSp>
      <p:pic>
        <p:nvPicPr>
          <p:cNvPr id="72" name="Grafik 71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58311" y="5166996"/>
            <a:ext cx="1377679" cy="1538951"/>
          </a:xfrm>
          <a:prstGeom prst="rect">
            <a:avLst/>
          </a:prstGeom>
          <a:ln>
            <a:noFill/>
          </a:ln>
        </p:spPr>
      </p:pic>
      <p:sp>
        <p:nvSpPr>
          <p:cNvPr id="73" name="Textfeld 58"/>
          <p:cNvSpPr txBox="1">
            <a:spLocks noChangeArrowheads="1"/>
          </p:cNvSpPr>
          <p:nvPr/>
        </p:nvSpPr>
        <p:spPr bwMode="auto">
          <a:xfrm>
            <a:off x="7380288" y="5640388"/>
            <a:ext cx="14287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>
                <a:solidFill>
                  <a:schemeClr val="bg1"/>
                </a:solidFill>
              </a:rPr>
              <a:t>Огляд впливів сталості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74" name="Textfeld 59"/>
          <p:cNvSpPr txBox="1">
            <a:spLocks noChangeArrowheads="1"/>
          </p:cNvSpPr>
          <p:nvPr/>
        </p:nvSpPr>
        <p:spPr bwMode="auto">
          <a:xfrm>
            <a:off x="7629525" y="5384800"/>
            <a:ext cx="1000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>
                <a:solidFill>
                  <a:schemeClr val="bg1"/>
                </a:solidFill>
              </a:rPr>
              <a:t>Ст</a:t>
            </a:r>
            <a:r>
              <a:rPr lang="en-GB" sz="1600">
                <a:solidFill>
                  <a:schemeClr val="bg1"/>
                </a:solidFill>
              </a:rPr>
              <a:t>t. 298</a:t>
            </a:r>
          </a:p>
        </p:txBody>
      </p:sp>
      <p:pic>
        <p:nvPicPr>
          <p:cNvPr id="75" name="Grafik 7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27100" y="5173235"/>
            <a:ext cx="1377679" cy="1538951"/>
          </a:xfrm>
          <a:prstGeom prst="rect">
            <a:avLst/>
          </a:prstGeom>
          <a:ln>
            <a:noFill/>
          </a:ln>
        </p:spPr>
      </p:pic>
      <p:sp>
        <p:nvSpPr>
          <p:cNvPr id="76" name="Textfeld 61"/>
          <p:cNvSpPr txBox="1">
            <a:spLocks noChangeArrowheads="1"/>
          </p:cNvSpPr>
          <p:nvPr/>
        </p:nvSpPr>
        <p:spPr bwMode="auto">
          <a:xfrm>
            <a:off x="6019800" y="5624513"/>
            <a:ext cx="14271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>
                <a:solidFill>
                  <a:schemeClr val="bg1"/>
                </a:solidFill>
              </a:rPr>
              <a:t>Ефективні заходи впроваджен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77" name="Textfeld 62"/>
          <p:cNvSpPr txBox="1">
            <a:spLocks noChangeArrowheads="1"/>
          </p:cNvSpPr>
          <p:nvPr/>
        </p:nvSpPr>
        <p:spPr bwMode="auto">
          <a:xfrm>
            <a:off x="6223000" y="5368925"/>
            <a:ext cx="1000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>
                <a:solidFill>
                  <a:schemeClr val="bg1"/>
                </a:solidFill>
              </a:rPr>
              <a:t>Ст</a:t>
            </a:r>
            <a:r>
              <a:rPr lang="en-GB" sz="1600">
                <a:solidFill>
                  <a:schemeClr val="bg1"/>
                </a:solidFill>
              </a:rPr>
              <a:t>. 296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Слайда1"/>
          <p:cNvSpPr>
            <a:spLocks noGrp="1" noChangeArrowheads="1"/>
          </p:cNvSpPr>
          <p:nvPr>
            <p:ph type="title" idx="4294967295"/>
          </p:nvPr>
        </p:nvSpPr>
        <p:spPr>
          <a:ln w="12700"/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Сталий розвиток</a:t>
            </a:r>
            <a:r>
              <a:rPr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 / </a:t>
            </a:r>
            <a:r>
              <a:rPr lang="uk-UA" sz="2400" b="1" smtClean="0">
                <a:solidFill>
                  <a:srgbClr val="203864"/>
                </a:solidFill>
                <a:latin typeface="Calibri Light"/>
                <a:ea typeface="Calibri Light"/>
                <a:cs typeface="Calibri Light"/>
              </a:rPr>
              <a:t>зелена економіка в ПВЗВТ</a:t>
            </a:r>
            <a:endParaRPr sz="2400" b="1" smtClean="0">
              <a:solidFill>
                <a:srgbClr val="203864"/>
              </a:solidFill>
              <a:latin typeface="Calibri Light"/>
              <a:ea typeface="Calibri Light"/>
              <a:cs typeface="Calibri Light"/>
            </a:endParaRPr>
          </a:p>
        </p:txBody>
      </p:sp>
      <p:sp>
        <p:nvSpPr>
          <p:cNvPr id="3" name="Объект1"/>
          <p:cNvSpPr>
            <a:spLocks noGrp="1" noChangeArrowheads="1"/>
          </p:cNvSpPr>
          <p:nvPr>
            <p:ph idx="4294967295"/>
          </p:nvPr>
        </p:nvSpPr>
        <p:spPr>
          <a:xfrm>
            <a:off x="628650" y="1825625"/>
            <a:ext cx="4132263" cy="4351338"/>
          </a:xfrm>
          <a:ln w="12700"/>
        </p:spPr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1800"/>
              </a:spcAft>
              <a:buFont typeface="Arial" charset="0"/>
              <a:buNone/>
            </a:pPr>
            <a:r>
              <a:rPr lang="uk-UA" b="1" dirty="0" smtClean="0">
                <a:latin typeface="Calibri" pitchFamily="34" charset="0"/>
              </a:rPr>
              <a:t>Основні питання</a:t>
            </a:r>
            <a:r>
              <a:rPr b="1" dirty="0" smtClean="0">
                <a:latin typeface="Calibri" pitchFamily="34" charset="0"/>
              </a:rPr>
              <a:t>: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Енергетична </a:t>
            </a:r>
            <a:r>
              <a:rPr lang="uk-UA" dirty="0" smtClean="0"/>
              <a:t>ефективність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Ресурсна </a:t>
            </a:r>
            <a:r>
              <a:rPr lang="uk-UA" dirty="0" smtClean="0"/>
              <a:t>ефективність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Низьковуглецева </a:t>
            </a:r>
            <a:r>
              <a:rPr lang="uk-UA" dirty="0" smtClean="0"/>
              <a:t>економіка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Зменшення довкільних </a:t>
            </a:r>
            <a:r>
              <a:rPr lang="uk-UA" dirty="0" smtClean="0"/>
              <a:t>ризиків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Соціальне залучення і права </a:t>
            </a:r>
            <a:r>
              <a:rPr lang="uk-UA" dirty="0" smtClean="0"/>
              <a:t>людини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Font typeface="Arial" panose="020B0604020202020204" pitchFamily="2" charset="-52"/>
              <a:buChar char="•"/>
              <a:defRPr lang="en-US"/>
            </a:pPr>
            <a:r>
              <a:rPr lang="uk-UA" dirty="0"/>
              <a:t>Зелені товари, зелені </a:t>
            </a:r>
            <a:r>
              <a:rPr lang="uk-UA" dirty="0" smtClean="0"/>
              <a:t>інновації</a:t>
            </a:r>
            <a:endParaRPr lang="en-US" dirty="0" smtClean="0"/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2" charset="-52"/>
              <a:buChar char="•"/>
              <a:defRPr lang="en-US"/>
            </a:pPr>
            <a:endParaRPr lang="en-US" dirty="0"/>
          </a:p>
        </p:txBody>
      </p:sp>
      <p:grpSp>
        <p:nvGrpSpPr>
          <p:cNvPr id="37" name="Gruppieren 25"/>
          <p:cNvGrpSpPr>
            <a:grpSpLocks/>
          </p:cNvGrpSpPr>
          <p:nvPr/>
        </p:nvGrpSpPr>
        <p:grpSpPr bwMode="auto">
          <a:xfrm>
            <a:off x="4706938" y="1711325"/>
            <a:ext cx="4119562" cy="3940175"/>
            <a:chOff x="4648786" y="1593676"/>
            <a:chExt cx="4119358" cy="3940984"/>
          </a:xfrm>
        </p:grpSpPr>
        <p:grpSp>
          <p:nvGrpSpPr>
            <p:cNvPr id="38" name="Gruppieren 30"/>
            <p:cNvGrpSpPr>
              <a:grpSpLocks/>
            </p:cNvGrpSpPr>
            <p:nvPr/>
          </p:nvGrpSpPr>
          <p:grpSpPr bwMode="auto">
            <a:xfrm>
              <a:off x="5226447" y="1593676"/>
              <a:ext cx="3541697" cy="3940984"/>
              <a:chOff x="4495549" y="2069277"/>
              <a:chExt cx="4185166" cy="4660653"/>
            </a:xfrm>
          </p:grpSpPr>
          <p:grpSp>
            <p:nvGrpSpPr>
              <p:cNvPr id="52" name="Gruppieren 41"/>
              <p:cNvGrpSpPr>
                <a:grpSpLocks/>
              </p:cNvGrpSpPr>
              <p:nvPr/>
            </p:nvGrpSpPr>
            <p:grpSpPr bwMode="auto">
              <a:xfrm>
                <a:off x="4495549" y="2069277"/>
                <a:ext cx="4185166" cy="3268812"/>
                <a:chOff x="4567099" y="1825625"/>
                <a:chExt cx="4230905" cy="3465144"/>
              </a:xfrm>
            </p:grpSpPr>
            <p:grpSp>
              <p:nvGrpSpPr>
                <p:cNvPr id="62" name="Gruppieren 46"/>
                <p:cNvGrpSpPr>
                  <a:grpSpLocks/>
                </p:cNvGrpSpPr>
                <p:nvPr/>
              </p:nvGrpSpPr>
              <p:grpSpPr bwMode="auto">
                <a:xfrm>
                  <a:off x="4567099" y="1825625"/>
                  <a:ext cx="3536850" cy="3432175"/>
                  <a:chOff x="1826094" y="2057954"/>
                  <a:chExt cx="4119504" cy="3933531"/>
                </a:xfrm>
              </p:grpSpPr>
              <p:grpSp>
                <p:nvGrpSpPr>
                  <p:cNvPr id="65" name="Gruppieren 49"/>
                  <p:cNvGrpSpPr>
                    <a:grpSpLocks/>
                  </p:cNvGrpSpPr>
                  <p:nvPr/>
                </p:nvGrpSpPr>
                <p:grpSpPr bwMode="auto">
                  <a:xfrm>
                    <a:off x="1998213" y="2057954"/>
                    <a:ext cx="3824321" cy="3933531"/>
                    <a:chOff x="664381" y="2895894"/>
                    <a:chExt cx="3824321" cy="3933531"/>
                  </a:xfrm>
                </p:grpSpPr>
                <p:pic>
                  <p:nvPicPr>
                    <p:cNvPr id="69" name="Grafik 68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schemeClr val="bg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664381" y="2895894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70" name="Grafik 69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schemeClr val="bg2">
                          <a:shade val="45000"/>
                          <a:satMod val="135000"/>
                        </a:schemeClr>
                        <a:prstClr val="white"/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2571808" y="2919162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  <p:pic>
                  <p:nvPicPr>
                    <p:cNvPr id="71" name="Grafik 70"/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duotone>
                        <a:prstClr val="black"/>
                        <a:schemeClr val="accent5">
                          <a:tint val="45000"/>
                          <a:satMod val="400000"/>
                        </a:schemeClr>
                      </a:duotone>
                    </a:blip>
                    <a:stretch>
                      <a:fillRect/>
                    </a:stretch>
                  </p:blipFill>
                  <p:spPr>
                    <a:xfrm>
                      <a:off x="1587618" y="4618310"/>
                      <a:ext cx="1916894" cy="2211115"/>
                    </a:xfrm>
                    <a:prstGeom prst="rect">
                      <a:avLst/>
                    </a:prstGeom>
                    <a:ln>
                      <a:noFill/>
                    </a:ln>
                  </p:spPr>
                </p:pic>
              </p:grpSp>
              <p:sp>
                <p:nvSpPr>
                  <p:cNvPr id="66" name="Textfeld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20685" y="2890749"/>
                    <a:ext cx="2124913" cy="8350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Довкільні стандарти</a:t>
                    </a:r>
                    <a:endParaRPr lang="en-GB" sz="160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7" name="Textfeld 51"/>
                  <p:cNvSpPr>
                    <a:spLocks noChangeArrowheads="1"/>
                  </p:cNvSpPr>
                  <p:nvPr/>
                </p:nvSpPr>
                <p:spPr bwMode="auto">
                  <a:xfrm>
                    <a:off x="1826094" y="2473211"/>
                    <a:ext cx="2308248" cy="1608549"/>
                  </a:xfrm>
                  <a:prstGeom prst="hexagon">
                    <a:avLst>
                      <a:gd name="adj" fmla="val 25723"/>
                      <a:gd name="vf" fmla="val 115470"/>
                    </a:avLst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Трудові стандарти</a:t>
                    </a:r>
                    <a:r>
                      <a:rPr lang="en-GB" sz="1600">
                        <a:solidFill>
                          <a:schemeClr val="bg1"/>
                        </a:solidFill>
                      </a:rPr>
                      <a:t> (I</a:t>
                    </a:r>
                    <a:r>
                      <a:rPr lang="uk-UA" sz="1600">
                        <a:solidFill>
                          <a:schemeClr val="bg1"/>
                        </a:solidFill>
                      </a:rPr>
                      <a:t>МОП</a:t>
                    </a:r>
                    <a:r>
                      <a:rPr lang="en-GB" sz="1600">
                        <a:solidFill>
                          <a:schemeClr val="bg1"/>
                        </a:solidFill>
                      </a:rPr>
                      <a:t>)</a:t>
                    </a:r>
                  </a:p>
                </p:txBody>
              </p:sp>
              <p:sp>
                <p:nvSpPr>
                  <p:cNvPr id="68" name="Textfeld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99595" y="4444540"/>
                    <a:ext cx="1985755" cy="118644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uk-UA" sz="1600">
                        <a:solidFill>
                          <a:schemeClr val="bg1"/>
                        </a:solidFill>
                      </a:rPr>
                      <a:t>Переваги сталого розвитку</a:t>
                    </a:r>
                    <a:endParaRPr lang="en-GB" sz="1600">
                      <a:solidFill>
                        <a:schemeClr val="bg1"/>
                      </a:solidFill>
                    </a:endParaRPr>
                  </a:p>
                </p:txBody>
              </p:sp>
            </p:grpSp>
            <p:pic>
              <p:nvPicPr>
                <p:cNvPr id="63" name="Grafik 62"/>
                <p:cNvPicPr>
                  <a:picLocks noChangeAspect="1"/>
                </p:cNvPicPr>
                <p:nvPr/>
              </p:nvPicPr>
              <p:blipFill>
                <a:blip r:embed="rId2">
                  <a:duotone>
                    <a:schemeClr val="bg2">
                      <a:shade val="45000"/>
                      <a:satMod val="135000"/>
                    </a:schemeClr>
                    <a:prstClr val="white"/>
                  </a:duotone>
                </a:blip>
                <a:stretch>
                  <a:fillRect/>
                </a:stretch>
              </p:blipFill>
              <p:spPr>
                <a:xfrm>
                  <a:off x="7145175" y="3351159"/>
                  <a:ext cx="1645773" cy="1929293"/>
                </a:xfrm>
                <a:prstGeom prst="rect">
                  <a:avLst/>
                </a:prstGeom>
                <a:ln>
                  <a:noFill/>
                </a:ln>
              </p:spPr>
            </p:pic>
            <p:sp>
              <p:nvSpPr>
                <p:cNvPr id="64" name="Textfeld 48"/>
                <p:cNvSpPr txBox="1">
                  <a:spLocks noChangeArrowheads="1"/>
                </p:cNvSpPr>
                <p:nvPr/>
              </p:nvSpPr>
              <p:spPr bwMode="auto">
                <a:xfrm>
                  <a:off x="7235357" y="4038859"/>
                  <a:ext cx="1556958" cy="7284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uk-UA" sz="1600">
                      <a:solidFill>
                        <a:schemeClr val="bg1"/>
                      </a:solidFill>
                    </a:rPr>
                    <a:t>Стале лісництво</a:t>
                  </a:r>
                  <a:endParaRPr lang="en-GB" sz="1600">
                    <a:solidFill>
                      <a:schemeClr val="bg1"/>
                    </a:solidFill>
                  </a:endParaRPr>
                </a:p>
              </p:txBody>
            </p:sp>
          </p:grpSp>
          <p:pic>
            <p:nvPicPr>
              <p:cNvPr id="53" name="Grafik 52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4651593" y="4906278"/>
                <a:ext cx="1627981" cy="1819981"/>
              </a:xfrm>
              <a:prstGeom prst="rect">
                <a:avLst/>
              </a:prstGeom>
              <a:ln>
                <a:noFill/>
              </a:ln>
            </p:spPr>
          </p:pic>
          <p:pic>
            <p:nvPicPr>
              <p:cNvPr id="58" name="Grafik 57"/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6214681" y="4896549"/>
                <a:ext cx="1627981" cy="181998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59" name="Textfeld 44"/>
              <p:cNvSpPr txBox="1">
                <a:spLocks noChangeArrowheads="1"/>
              </p:cNvSpPr>
              <p:nvPr/>
            </p:nvSpPr>
            <p:spPr bwMode="auto">
              <a:xfrm>
                <a:off x="4662505" y="5507494"/>
                <a:ext cx="1628294" cy="9764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Інституційні</a:t>
                </a:r>
                <a:r>
                  <a:rPr lang="en-US" sz="1600">
                    <a:solidFill>
                      <a:schemeClr val="bg1"/>
                    </a:solidFill>
                  </a:rPr>
                  <a:t>/</a:t>
                </a:r>
                <a:r>
                  <a:rPr lang="uk-UA" sz="1600">
                    <a:solidFill>
                      <a:schemeClr val="bg1"/>
                    </a:solidFill>
                  </a:rPr>
                  <a:t> </a:t>
                </a:r>
              </a:p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Управлінські</a:t>
                </a:r>
                <a:endParaRPr lang="en-US" sz="1600">
                  <a:solidFill>
                    <a:schemeClr val="bg1"/>
                  </a:solidFill>
                </a:endParaRPr>
              </a:p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механізми</a:t>
                </a:r>
                <a:endParaRPr lang="en-GB" sz="1600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Textfeld 45"/>
              <p:cNvSpPr txBox="1">
                <a:spLocks noChangeArrowheads="1"/>
              </p:cNvSpPr>
              <p:nvPr/>
            </p:nvSpPr>
            <p:spPr bwMode="auto">
              <a:xfrm>
                <a:off x="6290799" y="5481205"/>
                <a:ext cx="1528871" cy="6872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Стале рибництво</a:t>
                </a:r>
                <a:endParaRPr lang="en-GB" sz="160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39" name="Grafik 38"/>
            <p:cNvPicPr>
              <a:picLocks noChangeAspect="1"/>
            </p:cNvPicPr>
            <p:nvPr/>
          </p:nvPicPr>
          <p:blipFill>
            <a:blip r:embed="rId2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663168" y="2801523"/>
              <a:ext cx="1377679" cy="1538951"/>
            </a:xfrm>
            <a:prstGeom prst="rect">
              <a:avLst/>
            </a:prstGeom>
            <a:ln>
              <a:noFill/>
            </a:ln>
          </p:spPr>
        </p:pic>
        <p:sp>
          <p:nvSpPr>
            <p:cNvPr id="40" name="Textfeld 32"/>
            <p:cNvSpPr txBox="1">
              <a:spLocks noChangeArrowheads="1"/>
            </p:cNvSpPr>
            <p:nvPr/>
          </p:nvSpPr>
          <p:spPr bwMode="auto">
            <a:xfrm>
              <a:off x="4648786" y="3270420"/>
              <a:ext cx="1428679" cy="581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uk-UA" sz="1600">
                  <a:solidFill>
                    <a:schemeClr val="bg1"/>
                  </a:solidFill>
                </a:rPr>
                <a:t>Наукова інформація</a:t>
              </a:r>
              <a:endParaRPr lang="en-GB" sz="1600">
                <a:solidFill>
                  <a:schemeClr val="bg1"/>
                </a:solidFill>
              </a:endParaRPr>
            </a:p>
          </p:txBody>
        </p:sp>
        <p:grpSp>
          <p:nvGrpSpPr>
            <p:cNvPr id="41" name="Gruppieren 33"/>
            <p:cNvGrpSpPr>
              <a:grpSpLocks/>
            </p:cNvGrpSpPr>
            <p:nvPr/>
          </p:nvGrpSpPr>
          <p:grpSpPr bwMode="auto">
            <a:xfrm>
              <a:off x="4896871" y="1747845"/>
              <a:ext cx="3729320" cy="2866046"/>
              <a:chOff x="4896871" y="1747845"/>
              <a:chExt cx="3729320" cy="2866046"/>
            </a:xfrm>
          </p:grpSpPr>
          <p:sp>
            <p:nvSpPr>
              <p:cNvPr id="42" name="Textfeld 34"/>
              <p:cNvSpPr txBox="1">
                <a:spLocks noChangeArrowheads="1"/>
              </p:cNvSpPr>
              <p:nvPr/>
            </p:nvSpPr>
            <p:spPr bwMode="auto">
              <a:xfrm>
                <a:off x="5557054" y="1747845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t. 291</a:t>
                </a:r>
              </a:p>
            </p:txBody>
          </p:sp>
          <p:sp>
            <p:nvSpPr>
              <p:cNvPr id="45" name="Textfeld 35"/>
              <p:cNvSpPr txBox="1">
                <a:spLocks noChangeArrowheads="1"/>
              </p:cNvSpPr>
              <p:nvPr/>
            </p:nvSpPr>
            <p:spPr bwMode="auto">
              <a:xfrm>
                <a:off x="6959459" y="1752981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292</a:t>
                </a:r>
              </a:p>
            </p:txBody>
          </p:sp>
          <p:sp>
            <p:nvSpPr>
              <p:cNvPr id="46" name="Textfeld 36"/>
              <p:cNvSpPr txBox="1">
                <a:spLocks noChangeArrowheads="1"/>
              </p:cNvSpPr>
              <p:nvPr/>
            </p:nvSpPr>
            <p:spPr bwMode="auto">
              <a:xfrm>
                <a:off x="6199753" y="2960953"/>
                <a:ext cx="999775" cy="3366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 dirty="0">
                    <a:solidFill>
                      <a:schemeClr val="accent4"/>
                    </a:solidFill>
                  </a:rPr>
                  <a:t>Ст</a:t>
                </a:r>
                <a:r>
                  <a:rPr lang="en-GB" sz="1600" dirty="0">
                    <a:solidFill>
                      <a:schemeClr val="accent4"/>
                    </a:solidFill>
                  </a:rPr>
                  <a:t>. 293</a:t>
                </a:r>
              </a:p>
            </p:txBody>
          </p:sp>
          <p:sp>
            <p:nvSpPr>
              <p:cNvPr id="47" name="Textfeld 37"/>
              <p:cNvSpPr txBox="1">
                <a:spLocks noChangeArrowheads="1"/>
              </p:cNvSpPr>
              <p:nvPr/>
            </p:nvSpPr>
            <p:spPr bwMode="auto">
              <a:xfrm>
                <a:off x="7626066" y="2953359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294</a:t>
                </a:r>
              </a:p>
            </p:txBody>
          </p:sp>
          <p:sp>
            <p:nvSpPr>
              <p:cNvPr id="49" name="Textfeld 38"/>
              <p:cNvSpPr txBox="1">
                <a:spLocks noChangeArrowheads="1"/>
              </p:cNvSpPr>
              <p:nvPr/>
            </p:nvSpPr>
            <p:spPr bwMode="auto">
              <a:xfrm>
                <a:off x="5377715" y="4032743"/>
                <a:ext cx="1369533" cy="5811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</a:t>
                </a:r>
              </a:p>
              <a:p>
                <a:pPr algn="ctr"/>
                <a:r>
                  <a:rPr lang="en-GB" sz="1600">
                    <a:solidFill>
                      <a:schemeClr val="bg1"/>
                    </a:solidFill>
                  </a:rPr>
                  <a:t> 299 -  302 </a:t>
                </a:r>
              </a:p>
            </p:txBody>
          </p:sp>
          <p:sp>
            <p:nvSpPr>
              <p:cNvPr id="50" name="Textfeld 39"/>
              <p:cNvSpPr txBox="1">
                <a:spLocks noChangeArrowheads="1"/>
              </p:cNvSpPr>
              <p:nvPr/>
            </p:nvSpPr>
            <p:spPr bwMode="auto">
              <a:xfrm>
                <a:off x="6910401" y="4105360"/>
                <a:ext cx="1000125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. 295</a:t>
                </a:r>
              </a:p>
            </p:txBody>
          </p:sp>
          <p:sp>
            <p:nvSpPr>
              <p:cNvPr id="51" name="Textfeld 40"/>
              <p:cNvSpPr txBox="1">
                <a:spLocks noChangeArrowheads="1"/>
              </p:cNvSpPr>
              <p:nvPr/>
            </p:nvSpPr>
            <p:spPr bwMode="auto">
              <a:xfrm>
                <a:off x="4896871" y="2956189"/>
                <a:ext cx="999775" cy="3366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uk-UA" sz="1600">
                    <a:solidFill>
                      <a:schemeClr val="bg1"/>
                    </a:solidFill>
                  </a:rPr>
                  <a:t>Ст</a:t>
                </a:r>
                <a:r>
                  <a:rPr lang="en-GB" sz="1600">
                    <a:solidFill>
                      <a:schemeClr val="bg1"/>
                    </a:solidFill>
                  </a:rPr>
                  <a:t>t. 297</a:t>
                </a:r>
              </a:p>
            </p:txBody>
          </p:sp>
        </p:grpSp>
      </p:grpSp>
      <p:pic>
        <p:nvPicPr>
          <p:cNvPr id="72" name="Grafik 71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414756" y="5279886"/>
            <a:ext cx="1377679" cy="1538951"/>
          </a:xfrm>
          <a:prstGeom prst="rect">
            <a:avLst/>
          </a:prstGeom>
          <a:ln>
            <a:noFill/>
          </a:ln>
        </p:spPr>
      </p:pic>
      <p:sp>
        <p:nvSpPr>
          <p:cNvPr id="73" name="Textfeld 57"/>
          <p:cNvSpPr txBox="1">
            <a:spLocks noChangeArrowheads="1"/>
          </p:cNvSpPr>
          <p:nvPr/>
        </p:nvSpPr>
        <p:spPr bwMode="auto">
          <a:xfrm>
            <a:off x="7436733" y="5764567"/>
            <a:ext cx="14287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>
                <a:solidFill>
                  <a:schemeClr val="bg1"/>
                </a:solidFill>
              </a:rPr>
              <a:t>Огляд впливів сталості</a:t>
            </a:r>
            <a:endParaRPr lang="en-GB" sz="1600">
              <a:solidFill>
                <a:schemeClr val="bg1"/>
              </a:solidFill>
            </a:endParaRPr>
          </a:p>
        </p:txBody>
      </p:sp>
      <p:sp>
        <p:nvSpPr>
          <p:cNvPr id="74" name="Textfeld 58"/>
          <p:cNvSpPr txBox="1">
            <a:spLocks noChangeArrowheads="1"/>
          </p:cNvSpPr>
          <p:nvPr/>
        </p:nvSpPr>
        <p:spPr bwMode="auto">
          <a:xfrm>
            <a:off x="7685970" y="5497690"/>
            <a:ext cx="1000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>
                <a:solidFill>
                  <a:schemeClr val="bg1"/>
                </a:solidFill>
              </a:rPr>
              <a:t>Ст</a:t>
            </a:r>
            <a:r>
              <a:rPr lang="en-GB" sz="1600">
                <a:solidFill>
                  <a:schemeClr val="bg1"/>
                </a:solidFill>
              </a:rPr>
              <a:t>. 298</a:t>
            </a:r>
          </a:p>
        </p:txBody>
      </p:sp>
      <p:pic>
        <p:nvPicPr>
          <p:cNvPr id="75" name="Grafik 7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83545" y="5297414"/>
            <a:ext cx="1377679" cy="1538951"/>
          </a:xfrm>
          <a:prstGeom prst="rect">
            <a:avLst/>
          </a:prstGeom>
          <a:ln>
            <a:noFill/>
          </a:ln>
        </p:spPr>
      </p:pic>
      <p:sp>
        <p:nvSpPr>
          <p:cNvPr id="76" name="Textfeld 60"/>
          <p:cNvSpPr txBox="1">
            <a:spLocks noChangeArrowheads="1"/>
          </p:cNvSpPr>
          <p:nvPr/>
        </p:nvSpPr>
        <p:spPr bwMode="auto">
          <a:xfrm>
            <a:off x="6076245" y="5748692"/>
            <a:ext cx="14271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1600" dirty="0">
                <a:solidFill>
                  <a:schemeClr val="bg1"/>
                </a:solidFill>
              </a:rPr>
              <a:t>Ефективні заходи впроваджен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77" name="Textfeld 61"/>
          <p:cNvSpPr txBox="1">
            <a:spLocks noChangeArrowheads="1"/>
          </p:cNvSpPr>
          <p:nvPr/>
        </p:nvSpPr>
        <p:spPr bwMode="auto">
          <a:xfrm>
            <a:off x="6279445" y="5493104"/>
            <a:ext cx="1000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>
                <a:solidFill>
                  <a:schemeClr val="bg1"/>
                </a:solidFill>
              </a:rPr>
              <a:t>Ст</a:t>
            </a:r>
            <a:r>
              <a:rPr lang="en-GB" sz="1600">
                <a:solidFill>
                  <a:schemeClr val="bg1"/>
                </a:solidFill>
              </a:rPr>
              <a:t>. 296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44546A"/>
        </a:dk1>
        <a:lt1>
          <a:srgbClr val="FFFFFF"/>
        </a:lt1>
        <a:dk2>
          <a:srgbClr val="000000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AAAAA"/>
        </a:accent3>
        <a:accent4>
          <a:srgbClr val="DADADA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44546A"/>
        </a:dk1>
        <a:lt1>
          <a:srgbClr val="FFFFFF"/>
        </a:lt1>
        <a:dk2>
          <a:srgbClr val="000000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AAAAA"/>
        </a:accent3>
        <a:accent4>
          <a:srgbClr val="DADADA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000000"/>
        </a:lt1>
        <a:dk2>
          <a:srgbClr val="E7E6E6"/>
        </a:dk2>
        <a:lt2>
          <a:srgbClr val="44546A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FFFFFF"/>
        </a:dk1>
        <a:lt1>
          <a:srgbClr val="000000"/>
        </a:lt1>
        <a:dk2>
          <a:srgbClr val="E7E6E6"/>
        </a:dk2>
        <a:lt2>
          <a:srgbClr val="44546A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1869</Words>
  <Application>Microsoft Office PowerPoint</Application>
  <PresentationFormat>Bildschirmpräsentation (4:3)</PresentationFormat>
  <Paragraphs>362</Paragraphs>
  <Slides>26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3" baseType="lpstr">
      <vt:lpstr>ＭＳ 明朝</vt:lpstr>
      <vt:lpstr>Arial</vt:lpstr>
      <vt:lpstr>Calibri</vt:lpstr>
      <vt:lpstr>Calibri Light</vt:lpstr>
      <vt:lpstr>Symbol</vt:lpstr>
      <vt:lpstr>Wingdings</vt:lpstr>
      <vt:lpstr>Presentation</vt:lpstr>
      <vt:lpstr>Сталість і торгівля в ПВЗВТ</vt:lpstr>
      <vt:lpstr>Зміст</vt:lpstr>
      <vt:lpstr>Загальна політика ЄС  </vt:lpstr>
      <vt:lpstr>Сталість в сучасних торгових угодах ЄС</vt:lpstr>
      <vt:lpstr>Сталість в ПВЗВТ між ЄС та Україною</vt:lpstr>
      <vt:lpstr>Що має забезпечити сталість в ПВЗВТ?</vt:lpstr>
      <vt:lpstr>Стандарти праці в ПВЗВТ</vt:lpstr>
      <vt:lpstr>Довкільні стандарти в ПВЗВТ</vt:lpstr>
      <vt:lpstr>Сталий розвиток / зелена економіка в ПВЗВТ</vt:lpstr>
      <vt:lpstr>Стале лісництво в ПВЗВТ</vt:lpstr>
      <vt:lpstr>Стале рибництво в ПВЗВТ</vt:lpstr>
      <vt:lpstr>Стаття 297 в ПВЗВТ</vt:lpstr>
      <vt:lpstr>Інституційна схема сталого розвитку і торгівлі</vt:lpstr>
      <vt:lpstr>Ст. 299 – Інституції громадянського суспільства</vt:lpstr>
      <vt:lpstr>Ст. 300 – Інституційні і моніторингові механізми</vt:lpstr>
      <vt:lpstr>Індекс довкільного виконання 2018</vt:lpstr>
      <vt:lpstr>Зміст</vt:lpstr>
      <vt:lpstr>Як ЄС слідкує за процесом?</vt:lpstr>
      <vt:lpstr>Сучасні угоди про зону вільної торгівлі ЄС з</vt:lpstr>
      <vt:lpstr>Яка ефективність імплементації ТСР на цей час?</vt:lpstr>
      <vt:lpstr>Серед 15 нових дійових аспектів:</vt:lpstr>
      <vt:lpstr>Зміст</vt:lpstr>
      <vt:lpstr>ТСР пов’язаний з порядком денним 2030</vt:lpstr>
      <vt:lpstr>Цілі сталого розвитку для України</vt:lpstr>
      <vt:lpstr>Зміст</vt:lpstr>
      <vt:lpstr>Висновки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Sustainability and Trade</dc:title>
  <dc:creator>Kosar Liudmyla</dc:creator>
  <cp:lastModifiedBy>Astrid Denker</cp:lastModifiedBy>
  <cp:revision>188</cp:revision>
  <dcterms:created xsi:type="dcterms:W3CDTF">2016-04-21T05:09:00Z</dcterms:created>
  <dcterms:modified xsi:type="dcterms:W3CDTF">2018-05-20T19:38:44Z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1049-10.2.0.5820</vt:lpwstr>
  </property>
</Properties>
</file>